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Staatliches"/>
      <p:regular r:id="rId33"/>
    </p:embeddedFont>
    <p:embeddedFont>
      <p:font typeface="Inconsolata"/>
      <p:regular r:id="rId34"/>
      <p:bold r:id="rId35"/>
    </p:embeddedFont>
    <p:embeddedFont>
      <p:font typeface="Playfair Displ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Montserrat"/>
      <p:regular r:id="rId44"/>
      <p:bold r:id="rId45"/>
      <p:italic r:id="rId46"/>
      <p:boldItalic r:id="rId47"/>
    </p:embeddedFont>
    <p:embeddedFont>
      <p:font typeface="Oswald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ipacbDZOKr347hSVz768FvC8ZB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8BDB3C-B026-49A2-9650-757EC009166C}">
  <a:tblStyle styleId="{3D8BDB3C-B026-49A2-9650-757EC009166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44" Type="http://schemas.openxmlformats.org/officeDocument/2006/relationships/font" Target="fonts/Montserrat-regular.fntdata"/><Relationship Id="rId43" Type="http://schemas.openxmlformats.org/officeDocument/2006/relationships/font" Target="fonts/Lato-boldItalic.fntdata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swald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Staatliches-regular.fntdata"/><Relationship Id="rId32" Type="http://schemas.openxmlformats.org/officeDocument/2006/relationships/slide" Target="slides/slide27.xml"/><Relationship Id="rId35" Type="http://schemas.openxmlformats.org/officeDocument/2006/relationships/font" Target="fonts/Inconsolata-bold.fntdata"/><Relationship Id="rId34" Type="http://schemas.openxmlformats.org/officeDocument/2006/relationships/font" Target="fonts/Inconsolata-regular.fntdata"/><Relationship Id="rId37" Type="http://schemas.openxmlformats.org/officeDocument/2006/relationships/font" Target="fonts/PlayfairDisplay-bold.fntdata"/><Relationship Id="rId36" Type="http://schemas.openxmlformats.org/officeDocument/2006/relationships/font" Target="fonts/PlayfairDisplay-regular.fntdata"/><Relationship Id="rId39" Type="http://schemas.openxmlformats.org/officeDocument/2006/relationships/font" Target="fonts/PlayfairDisplay-boldItalic.fntdata"/><Relationship Id="rId38" Type="http://schemas.openxmlformats.org/officeDocument/2006/relationships/font" Target="fonts/PlayfairDisplay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9"/>
          <p:cNvSpPr txBox="1"/>
          <p:nvPr>
            <p:ph type="ctrTitle"/>
          </p:nvPr>
        </p:nvSpPr>
        <p:spPr>
          <a:xfrm>
            <a:off x="969975" y="1260325"/>
            <a:ext cx="2806200" cy="20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9"/>
          <p:cNvSpPr txBox="1"/>
          <p:nvPr>
            <p:ph idx="1" type="subTitle"/>
          </p:nvPr>
        </p:nvSpPr>
        <p:spPr>
          <a:xfrm>
            <a:off x="969975" y="3332025"/>
            <a:ext cx="29133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8"/>
          <p:cNvSpPr txBox="1"/>
          <p:nvPr>
            <p:ph type="title"/>
          </p:nvPr>
        </p:nvSpPr>
        <p:spPr>
          <a:xfrm>
            <a:off x="2373450" y="1605000"/>
            <a:ext cx="4397100" cy="19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7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6" name="Google Shape;86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1"/>
          <p:cNvSpPr txBox="1"/>
          <p:nvPr/>
        </p:nvSpPr>
        <p:spPr>
          <a:xfrm>
            <a:off x="720000" y="540000"/>
            <a:ext cx="31224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>
  <p:cSld name="CUSTOM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2"/>
          <p:cNvSpPr txBox="1"/>
          <p:nvPr>
            <p:ph type="title"/>
          </p:nvPr>
        </p:nvSpPr>
        <p:spPr>
          <a:xfrm>
            <a:off x="5143575" y="1524975"/>
            <a:ext cx="3270900" cy="22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3"/>
          <p:cNvSpPr/>
          <p:nvPr/>
        </p:nvSpPr>
        <p:spPr>
          <a:xfrm flipH="1">
            <a:off x="-125" y="539850"/>
            <a:ext cx="9144000" cy="406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3"/>
          <p:cNvSpPr txBox="1"/>
          <p:nvPr>
            <p:ph type="title"/>
          </p:nvPr>
        </p:nvSpPr>
        <p:spPr>
          <a:xfrm>
            <a:off x="3227208" y="1127917"/>
            <a:ext cx="9747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43"/>
          <p:cNvSpPr txBox="1"/>
          <p:nvPr>
            <p:ph idx="1" type="body"/>
          </p:nvPr>
        </p:nvSpPr>
        <p:spPr>
          <a:xfrm>
            <a:off x="1288706" y="3328568"/>
            <a:ext cx="28245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43"/>
          <p:cNvSpPr txBox="1"/>
          <p:nvPr>
            <p:ph idx="2" type="body"/>
          </p:nvPr>
        </p:nvSpPr>
        <p:spPr>
          <a:xfrm>
            <a:off x="5030083" y="1234390"/>
            <a:ext cx="25155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43"/>
          <p:cNvSpPr txBox="1"/>
          <p:nvPr>
            <p:ph idx="3" type="title"/>
          </p:nvPr>
        </p:nvSpPr>
        <p:spPr>
          <a:xfrm>
            <a:off x="2180206" y="3053888"/>
            <a:ext cx="19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0" name="Google Shape;100;p43"/>
          <p:cNvSpPr txBox="1"/>
          <p:nvPr>
            <p:ph idx="4" type="title"/>
          </p:nvPr>
        </p:nvSpPr>
        <p:spPr>
          <a:xfrm>
            <a:off x="5030083" y="968700"/>
            <a:ext cx="19329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1" name="Google Shape;101;p43"/>
          <p:cNvSpPr txBox="1"/>
          <p:nvPr>
            <p:ph idx="5" type="title"/>
          </p:nvPr>
        </p:nvSpPr>
        <p:spPr>
          <a:xfrm>
            <a:off x="4842429" y="3229170"/>
            <a:ext cx="1821900" cy="7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43"/>
          <p:cNvSpPr/>
          <p:nvPr/>
        </p:nvSpPr>
        <p:spPr>
          <a:xfrm>
            <a:off x="-125" y="539850"/>
            <a:ext cx="4572000" cy="202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3"/>
          <p:cNvSpPr/>
          <p:nvPr/>
        </p:nvSpPr>
        <p:spPr>
          <a:xfrm>
            <a:off x="4572000" y="2575251"/>
            <a:ext cx="4572000" cy="2020500"/>
          </a:xfrm>
          <a:prstGeom prst="rect">
            <a:avLst/>
          </a:prstGeom>
          <a:solidFill>
            <a:srgbClr val="DBD4D1">
              <a:alpha val="4313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3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4"/>
          <p:cNvSpPr txBox="1"/>
          <p:nvPr>
            <p:ph idx="1" type="subTitle"/>
          </p:nvPr>
        </p:nvSpPr>
        <p:spPr>
          <a:xfrm>
            <a:off x="720375" y="3026459"/>
            <a:ext cx="23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6" name="Google Shape;106;p44"/>
          <p:cNvSpPr txBox="1"/>
          <p:nvPr>
            <p:ph idx="2" type="subTitle"/>
          </p:nvPr>
        </p:nvSpPr>
        <p:spPr>
          <a:xfrm>
            <a:off x="3419625" y="3026459"/>
            <a:ext cx="23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7" name="Google Shape;107;p44"/>
          <p:cNvSpPr txBox="1"/>
          <p:nvPr>
            <p:ph idx="3" type="subTitle"/>
          </p:nvPr>
        </p:nvSpPr>
        <p:spPr>
          <a:xfrm>
            <a:off x="6120950" y="3026450"/>
            <a:ext cx="23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8" name="Google Shape;108;p44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44"/>
          <p:cNvSpPr txBox="1"/>
          <p:nvPr>
            <p:ph idx="4" type="subTitle"/>
          </p:nvPr>
        </p:nvSpPr>
        <p:spPr>
          <a:xfrm>
            <a:off x="879525" y="3361134"/>
            <a:ext cx="19998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4"/>
          <p:cNvSpPr txBox="1"/>
          <p:nvPr>
            <p:ph idx="5" type="subTitle"/>
          </p:nvPr>
        </p:nvSpPr>
        <p:spPr>
          <a:xfrm>
            <a:off x="3530163" y="3361134"/>
            <a:ext cx="21030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4"/>
          <p:cNvSpPr txBox="1"/>
          <p:nvPr>
            <p:ph idx="6" type="subTitle"/>
          </p:nvPr>
        </p:nvSpPr>
        <p:spPr>
          <a:xfrm>
            <a:off x="6228500" y="3361134"/>
            <a:ext cx="21030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2">
  <p:cSld name="CUSTOM_3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5"/>
          <p:cNvSpPr txBox="1"/>
          <p:nvPr>
            <p:ph idx="1" type="subTitle"/>
          </p:nvPr>
        </p:nvSpPr>
        <p:spPr>
          <a:xfrm>
            <a:off x="723069" y="2194909"/>
            <a:ext cx="23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4" name="Google Shape;114;p45"/>
          <p:cNvSpPr txBox="1"/>
          <p:nvPr>
            <p:ph idx="2" type="subTitle"/>
          </p:nvPr>
        </p:nvSpPr>
        <p:spPr>
          <a:xfrm>
            <a:off x="3412950" y="3599778"/>
            <a:ext cx="23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5" name="Google Shape;115;p45"/>
          <p:cNvSpPr txBox="1"/>
          <p:nvPr>
            <p:ph idx="3" type="subTitle"/>
          </p:nvPr>
        </p:nvSpPr>
        <p:spPr>
          <a:xfrm>
            <a:off x="6102825" y="2192519"/>
            <a:ext cx="23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6" name="Google Shape;116;p45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45"/>
          <p:cNvSpPr txBox="1"/>
          <p:nvPr>
            <p:ph idx="4" type="subTitle"/>
          </p:nvPr>
        </p:nvSpPr>
        <p:spPr>
          <a:xfrm>
            <a:off x="723069" y="2522438"/>
            <a:ext cx="2318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5"/>
          <p:cNvSpPr txBox="1"/>
          <p:nvPr>
            <p:ph idx="5" type="subTitle"/>
          </p:nvPr>
        </p:nvSpPr>
        <p:spPr>
          <a:xfrm>
            <a:off x="3412950" y="3929738"/>
            <a:ext cx="2318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45"/>
          <p:cNvSpPr txBox="1"/>
          <p:nvPr>
            <p:ph idx="6" type="subTitle"/>
          </p:nvPr>
        </p:nvSpPr>
        <p:spPr>
          <a:xfrm>
            <a:off x="6102825" y="2522438"/>
            <a:ext cx="2318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45"/>
          <p:cNvSpPr/>
          <p:nvPr/>
        </p:nvSpPr>
        <p:spPr>
          <a:xfrm>
            <a:off x="860415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points">
  <p:cSld name="CUSTOM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6"/>
          <p:cNvSpPr/>
          <p:nvPr/>
        </p:nvSpPr>
        <p:spPr>
          <a:xfrm>
            <a:off x="0" y="540000"/>
            <a:ext cx="86052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6"/>
          <p:cNvSpPr txBox="1"/>
          <p:nvPr>
            <p:ph idx="1" type="subTitle"/>
          </p:nvPr>
        </p:nvSpPr>
        <p:spPr>
          <a:xfrm>
            <a:off x="720000" y="1419075"/>
            <a:ext cx="3422400" cy="29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46"/>
          <p:cNvSpPr/>
          <p:nvPr/>
        </p:nvSpPr>
        <p:spPr>
          <a:xfrm flipH="1">
            <a:off x="8603988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6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t text 2">
  <p:cSld name="CUSTOM_4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7"/>
          <p:cNvSpPr/>
          <p:nvPr/>
        </p:nvSpPr>
        <p:spPr>
          <a:xfrm>
            <a:off x="540000" y="540000"/>
            <a:ext cx="80655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7"/>
          <p:cNvSpPr txBox="1"/>
          <p:nvPr>
            <p:ph type="title"/>
          </p:nvPr>
        </p:nvSpPr>
        <p:spPr>
          <a:xfrm>
            <a:off x="720000" y="540000"/>
            <a:ext cx="71478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47"/>
          <p:cNvSpPr txBox="1"/>
          <p:nvPr>
            <p:ph idx="1" type="subTitle"/>
          </p:nvPr>
        </p:nvSpPr>
        <p:spPr>
          <a:xfrm>
            <a:off x="720000" y="1490700"/>
            <a:ext cx="77667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0"/>
          <p:cNvSpPr/>
          <p:nvPr/>
        </p:nvSpPr>
        <p:spPr>
          <a:xfrm>
            <a:off x="540000" y="540000"/>
            <a:ext cx="8064300" cy="406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0"/>
          <p:cNvSpPr/>
          <p:nvPr/>
        </p:nvSpPr>
        <p:spPr>
          <a:xfrm>
            <a:off x="666750" y="673050"/>
            <a:ext cx="7810500" cy="379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0"/>
          <p:cNvSpPr txBox="1"/>
          <p:nvPr>
            <p:ph type="title"/>
          </p:nvPr>
        </p:nvSpPr>
        <p:spPr>
          <a:xfrm>
            <a:off x="1771688" y="2429913"/>
            <a:ext cx="5667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0"/>
          <p:cNvSpPr txBox="1"/>
          <p:nvPr>
            <p:ph idx="2" type="title"/>
          </p:nvPr>
        </p:nvSpPr>
        <p:spPr>
          <a:xfrm>
            <a:off x="1705025" y="1362075"/>
            <a:ext cx="2238300" cy="17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6" name="Google Shape;16;p30"/>
          <p:cNvSpPr txBox="1"/>
          <p:nvPr>
            <p:ph idx="1" type="subTitle"/>
          </p:nvPr>
        </p:nvSpPr>
        <p:spPr>
          <a:xfrm>
            <a:off x="1771688" y="3157413"/>
            <a:ext cx="5667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5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8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48"/>
          <p:cNvSpPr txBox="1"/>
          <p:nvPr>
            <p:ph idx="1" type="subTitle"/>
          </p:nvPr>
        </p:nvSpPr>
        <p:spPr>
          <a:xfrm>
            <a:off x="732869" y="2060966"/>
            <a:ext cx="23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3" name="Google Shape;133;p48"/>
          <p:cNvSpPr txBox="1"/>
          <p:nvPr>
            <p:ph idx="2" type="subTitle"/>
          </p:nvPr>
        </p:nvSpPr>
        <p:spPr>
          <a:xfrm>
            <a:off x="732875" y="3368456"/>
            <a:ext cx="23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4" name="Google Shape;134;p48"/>
          <p:cNvSpPr txBox="1"/>
          <p:nvPr>
            <p:ph idx="3" type="subTitle"/>
          </p:nvPr>
        </p:nvSpPr>
        <p:spPr>
          <a:xfrm>
            <a:off x="947969" y="2395634"/>
            <a:ext cx="2103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8"/>
          <p:cNvSpPr txBox="1"/>
          <p:nvPr>
            <p:ph idx="4" type="subTitle"/>
          </p:nvPr>
        </p:nvSpPr>
        <p:spPr>
          <a:xfrm>
            <a:off x="732875" y="3703136"/>
            <a:ext cx="2318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8"/>
          <p:cNvSpPr txBox="1"/>
          <p:nvPr>
            <p:ph idx="5" type="subTitle"/>
          </p:nvPr>
        </p:nvSpPr>
        <p:spPr>
          <a:xfrm>
            <a:off x="6095400" y="2059997"/>
            <a:ext cx="23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7" name="Google Shape;137;p48"/>
          <p:cNvSpPr txBox="1"/>
          <p:nvPr>
            <p:ph idx="6" type="subTitle"/>
          </p:nvPr>
        </p:nvSpPr>
        <p:spPr>
          <a:xfrm>
            <a:off x="6095400" y="3368013"/>
            <a:ext cx="23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8" name="Google Shape;138;p48"/>
          <p:cNvSpPr txBox="1"/>
          <p:nvPr>
            <p:ph idx="7" type="subTitle"/>
          </p:nvPr>
        </p:nvSpPr>
        <p:spPr>
          <a:xfrm>
            <a:off x="6095400" y="2394663"/>
            <a:ext cx="21030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8"/>
          <p:cNvSpPr txBox="1"/>
          <p:nvPr>
            <p:ph idx="8" type="subTitle"/>
          </p:nvPr>
        </p:nvSpPr>
        <p:spPr>
          <a:xfrm>
            <a:off x="6095400" y="3702690"/>
            <a:ext cx="21030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6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9"/>
          <p:cNvSpPr/>
          <p:nvPr/>
        </p:nvSpPr>
        <p:spPr>
          <a:xfrm>
            <a:off x="533400" y="523875"/>
            <a:ext cx="8067600" cy="4079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9"/>
          <p:cNvSpPr txBox="1"/>
          <p:nvPr>
            <p:ph type="title"/>
          </p:nvPr>
        </p:nvSpPr>
        <p:spPr>
          <a:xfrm>
            <a:off x="720000" y="540000"/>
            <a:ext cx="32289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49"/>
          <p:cNvSpPr txBox="1"/>
          <p:nvPr>
            <p:ph idx="1" type="subTitle"/>
          </p:nvPr>
        </p:nvSpPr>
        <p:spPr>
          <a:xfrm>
            <a:off x="1643925" y="2169534"/>
            <a:ext cx="23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4" name="Google Shape;144;p49"/>
          <p:cNvSpPr txBox="1"/>
          <p:nvPr>
            <p:ph idx="2" type="subTitle"/>
          </p:nvPr>
        </p:nvSpPr>
        <p:spPr>
          <a:xfrm>
            <a:off x="1643925" y="3277525"/>
            <a:ext cx="23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5" name="Google Shape;145;p49"/>
          <p:cNvSpPr txBox="1"/>
          <p:nvPr>
            <p:ph idx="3" type="subTitle"/>
          </p:nvPr>
        </p:nvSpPr>
        <p:spPr>
          <a:xfrm>
            <a:off x="1643925" y="2504200"/>
            <a:ext cx="25470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49"/>
          <p:cNvSpPr txBox="1"/>
          <p:nvPr>
            <p:ph idx="4" type="subTitle"/>
          </p:nvPr>
        </p:nvSpPr>
        <p:spPr>
          <a:xfrm>
            <a:off x="1643925" y="3612200"/>
            <a:ext cx="25470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49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media">
  <p:cSld name="CUSTOM_7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0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50"/>
          <p:cNvSpPr/>
          <p:nvPr/>
        </p:nvSpPr>
        <p:spPr>
          <a:xfrm flipH="1">
            <a:off x="860400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0"/>
          <p:cNvSpPr txBox="1"/>
          <p:nvPr>
            <p:ph idx="1" type="subTitle"/>
          </p:nvPr>
        </p:nvSpPr>
        <p:spPr>
          <a:xfrm>
            <a:off x="720000" y="1781175"/>
            <a:ext cx="3375900" cy="14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50"/>
          <p:cNvSpPr/>
          <p:nvPr/>
        </p:nvSpPr>
        <p:spPr>
          <a:xfrm flipH="1"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0"/>
          <p:cNvSpPr/>
          <p:nvPr/>
        </p:nvSpPr>
        <p:spPr>
          <a:xfrm>
            <a:off x="539850" y="1529375"/>
            <a:ext cx="3798600" cy="307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 and Graph">
  <p:cSld name="CUSTOM_8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1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51"/>
          <p:cNvSpPr txBox="1"/>
          <p:nvPr>
            <p:ph idx="2" type="title"/>
          </p:nvPr>
        </p:nvSpPr>
        <p:spPr>
          <a:xfrm>
            <a:off x="1485300" y="1521219"/>
            <a:ext cx="24669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57" name="Google Shape;157;p51"/>
          <p:cNvSpPr txBox="1"/>
          <p:nvPr>
            <p:ph idx="1" type="subTitle"/>
          </p:nvPr>
        </p:nvSpPr>
        <p:spPr>
          <a:xfrm>
            <a:off x="1195200" y="1949075"/>
            <a:ext cx="3047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51"/>
          <p:cNvSpPr txBox="1"/>
          <p:nvPr>
            <p:ph idx="3" type="title"/>
          </p:nvPr>
        </p:nvSpPr>
        <p:spPr>
          <a:xfrm>
            <a:off x="1415400" y="2607819"/>
            <a:ext cx="24669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59" name="Google Shape;159;p51"/>
          <p:cNvSpPr txBox="1"/>
          <p:nvPr>
            <p:ph idx="4" type="subTitle"/>
          </p:nvPr>
        </p:nvSpPr>
        <p:spPr>
          <a:xfrm>
            <a:off x="1125300" y="3037956"/>
            <a:ext cx="3047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51"/>
          <p:cNvSpPr txBox="1"/>
          <p:nvPr>
            <p:ph idx="5" type="title"/>
          </p:nvPr>
        </p:nvSpPr>
        <p:spPr>
          <a:xfrm>
            <a:off x="1415400" y="3769106"/>
            <a:ext cx="24669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61" name="Google Shape;161;p51"/>
          <p:cNvSpPr txBox="1"/>
          <p:nvPr>
            <p:ph idx="6" type="subTitle"/>
          </p:nvPr>
        </p:nvSpPr>
        <p:spPr>
          <a:xfrm>
            <a:off x="1125300" y="4173631"/>
            <a:ext cx="30471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51"/>
          <p:cNvSpPr txBox="1"/>
          <p:nvPr>
            <p:ph idx="7" type="subTitle"/>
          </p:nvPr>
        </p:nvSpPr>
        <p:spPr>
          <a:xfrm>
            <a:off x="4572000" y="1114350"/>
            <a:ext cx="3828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0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2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52"/>
          <p:cNvSpPr txBox="1"/>
          <p:nvPr>
            <p:ph idx="1" type="subTitle"/>
          </p:nvPr>
        </p:nvSpPr>
        <p:spPr>
          <a:xfrm>
            <a:off x="1834425" y="1669997"/>
            <a:ext cx="23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6" name="Google Shape;166;p52"/>
          <p:cNvSpPr txBox="1"/>
          <p:nvPr>
            <p:ph idx="2" type="subTitle"/>
          </p:nvPr>
        </p:nvSpPr>
        <p:spPr>
          <a:xfrm>
            <a:off x="5873025" y="3322575"/>
            <a:ext cx="23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7" name="Google Shape;167;p52"/>
          <p:cNvSpPr txBox="1"/>
          <p:nvPr>
            <p:ph idx="3" type="subTitle"/>
          </p:nvPr>
        </p:nvSpPr>
        <p:spPr>
          <a:xfrm>
            <a:off x="1834425" y="1999913"/>
            <a:ext cx="20709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52"/>
          <p:cNvSpPr txBox="1"/>
          <p:nvPr>
            <p:ph idx="4" type="subTitle"/>
          </p:nvPr>
        </p:nvSpPr>
        <p:spPr>
          <a:xfrm>
            <a:off x="5873025" y="3647738"/>
            <a:ext cx="2318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52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2"/>
          <p:cNvSpPr/>
          <p:nvPr/>
        </p:nvSpPr>
        <p:spPr>
          <a:xfrm flipH="1">
            <a:off x="8610600" y="46032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3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3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53"/>
          <p:cNvSpPr/>
          <p:nvPr/>
        </p:nvSpPr>
        <p:spPr>
          <a:xfrm flipH="1"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4"/>
          <p:cNvSpPr txBox="1"/>
          <p:nvPr>
            <p:ph type="title"/>
          </p:nvPr>
        </p:nvSpPr>
        <p:spPr>
          <a:xfrm>
            <a:off x="720000" y="540000"/>
            <a:ext cx="32289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54"/>
          <p:cNvSpPr txBox="1"/>
          <p:nvPr>
            <p:ph idx="1" type="subTitle"/>
          </p:nvPr>
        </p:nvSpPr>
        <p:spPr>
          <a:xfrm>
            <a:off x="834300" y="1930372"/>
            <a:ext cx="23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8" name="Google Shape;178;p54"/>
          <p:cNvSpPr txBox="1"/>
          <p:nvPr>
            <p:ph idx="2" type="subTitle"/>
          </p:nvPr>
        </p:nvSpPr>
        <p:spPr>
          <a:xfrm>
            <a:off x="834300" y="3447938"/>
            <a:ext cx="23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9" name="Google Shape;179;p54"/>
          <p:cNvSpPr txBox="1"/>
          <p:nvPr>
            <p:ph idx="3" type="subTitle"/>
          </p:nvPr>
        </p:nvSpPr>
        <p:spPr>
          <a:xfrm>
            <a:off x="867450" y="2257906"/>
            <a:ext cx="22518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54"/>
          <p:cNvSpPr txBox="1"/>
          <p:nvPr>
            <p:ph idx="4" type="subTitle"/>
          </p:nvPr>
        </p:nvSpPr>
        <p:spPr>
          <a:xfrm>
            <a:off x="867450" y="3777863"/>
            <a:ext cx="22518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54"/>
          <p:cNvSpPr txBox="1"/>
          <p:nvPr>
            <p:ph idx="5" type="subTitle"/>
          </p:nvPr>
        </p:nvSpPr>
        <p:spPr>
          <a:xfrm>
            <a:off x="3422474" y="1930372"/>
            <a:ext cx="23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2" name="Google Shape;182;p54"/>
          <p:cNvSpPr txBox="1"/>
          <p:nvPr>
            <p:ph idx="6" type="subTitle"/>
          </p:nvPr>
        </p:nvSpPr>
        <p:spPr>
          <a:xfrm>
            <a:off x="3422474" y="3447938"/>
            <a:ext cx="23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3" name="Google Shape;183;p54"/>
          <p:cNvSpPr txBox="1"/>
          <p:nvPr>
            <p:ph idx="7" type="subTitle"/>
          </p:nvPr>
        </p:nvSpPr>
        <p:spPr>
          <a:xfrm>
            <a:off x="3455624" y="2257906"/>
            <a:ext cx="22518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54"/>
          <p:cNvSpPr txBox="1"/>
          <p:nvPr>
            <p:ph idx="8" type="subTitle"/>
          </p:nvPr>
        </p:nvSpPr>
        <p:spPr>
          <a:xfrm>
            <a:off x="3455624" y="3777863"/>
            <a:ext cx="22518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54"/>
          <p:cNvSpPr/>
          <p:nvPr/>
        </p:nvSpPr>
        <p:spPr>
          <a:xfrm>
            <a:off x="540000" y="540000"/>
            <a:ext cx="8604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3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5"/>
          <p:cNvSpPr/>
          <p:nvPr/>
        </p:nvSpPr>
        <p:spPr>
          <a:xfrm>
            <a:off x="0" y="540000"/>
            <a:ext cx="8604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5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4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6"/>
          <p:cNvSpPr/>
          <p:nvPr/>
        </p:nvSpPr>
        <p:spPr>
          <a:xfrm>
            <a:off x="723900" y="1466850"/>
            <a:ext cx="2568000" cy="179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6"/>
          <p:cNvSpPr/>
          <p:nvPr/>
        </p:nvSpPr>
        <p:spPr>
          <a:xfrm>
            <a:off x="3287936" y="1466850"/>
            <a:ext cx="2568000" cy="179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6"/>
          <p:cNvSpPr/>
          <p:nvPr/>
        </p:nvSpPr>
        <p:spPr>
          <a:xfrm>
            <a:off x="5855975" y="1466850"/>
            <a:ext cx="2568000" cy="179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56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56"/>
          <p:cNvSpPr txBox="1"/>
          <p:nvPr>
            <p:ph idx="1" type="subTitle"/>
          </p:nvPr>
        </p:nvSpPr>
        <p:spPr>
          <a:xfrm>
            <a:off x="3414888" y="1716269"/>
            <a:ext cx="23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5" name="Google Shape;195;p56"/>
          <p:cNvSpPr txBox="1"/>
          <p:nvPr>
            <p:ph idx="2" type="subTitle"/>
          </p:nvPr>
        </p:nvSpPr>
        <p:spPr>
          <a:xfrm>
            <a:off x="5980925" y="1716269"/>
            <a:ext cx="23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6" name="Google Shape;196;p56"/>
          <p:cNvSpPr txBox="1"/>
          <p:nvPr>
            <p:ph idx="3" type="subTitle"/>
          </p:nvPr>
        </p:nvSpPr>
        <p:spPr>
          <a:xfrm>
            <a:off x="3414888" y="2050950"/>
            <a:ext cx="2318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56"/>
          <p:cNvSpPr txBox="1"/>
          <p:nvPr>
            <p:ph idx="4" type="subTitle"/>
          </p:nvPr>
        </p:nvSpPr>
        <p:spPr>
          <a:xfrm>
            <a:off x="5980925" y="2050950"/>
            <a:ext cx="2318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56"/>
          <p:cNvSpPr txBox="1"/>
          <p:nvPr>
            <p:ph idx="5" type="subTitle"/>
          </p:nvPr>
        </p:nvSpPr>
        <p:spPr>
          <a:xfrm>
            <a:off x="844813" y="1716269"/>
            <a:ext cx="2318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9" name="Google Shape;199;p56"/>
          <p:cNvSpPr txBox="1"/>
          <p:nvPr>
            <p:ph idx="6" type="subTitle"/>
          </p:nvPr>
        </p:nvSpPr>
        <p:spPr>
          <a:xfrm>
            <a:off x="844813" y="2050950"/>
            <a:ext cx="23181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7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7"/>
          <p:cNvSpPr/>
          <p:nvPr/>
        </p:nvSpPr>
        <p:spPr>
          <a:xfrm flipH="1">
            <a:off x="860400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7"/>
          <p:cNvSpPr txBox="1"/>
          <p:nvPr>
            <p:ph type="title"/>
          </p:nvPr>
        </p:nvSpPr>
        <p:spPr>
          <a:xfrm>
            <a:off x="720000" y="540000"/>
            <a:ext cx="6157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1"/>
          <p:cNvSpPr txBox="1"/>
          <p:nvPr>
            <p:ph hasCustomPrompt="1" type="title"/>
          </p:nvPr>
        </p:nvSpPr>
        <p:spPr>
          <a:xfrm>
            <a:off x="1571550" y="1733313"/>
            <a:ext cx="60009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" name="Google Shape;19;p31"/>
          <p:cNvSpPr txBox="1"/>
          <p:nvPr>
            <p:ph idx="1" type="body"/>
          </p:nvPr>
        </p:nvSpPr>
        <p:spPr>
          <a:xfrm>
            <a:off x="1890750" y="2933788"/>
            <a:ext cx="5362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6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8"/>
          <p:cNvSpPr txBox="1"/>
          <p:nvPr>
            <p:ph type="ctrTitle"/>
          </p:nvPr>
        </p:nvSpPr>
        <p:spPr>
          <a:xfrm>
            <a:off x="5295225" y="905050"/>
            <a:ext cx="29133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6" name="Google Shape;206;p58"/>
          <p:cNvSpPr txBox="1"/>
          <p:nvPr>
            <p:ph idx="1" type="subTitle"/>
          </p:nvPr>
        </p:nvSpPr>
        <p:spPr>
          <a:xfrm>
            <a:off x="3895725" y="1636150"/>
            <a:ext cx="43128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8"/>
          <p:cNvSpPr txBox="1"/>
          <p:nvPr/>
        </p:nvSpPr>
        <p:spPr>
          <a:xfrm>
            <a:off x="3415725" y="3383025"/>
            <a:ext cx="47928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CREDITS:</a:t>
            </a:r>
            <a:r>
              <a:rPr b="0" i="0" lang="en" sz="11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This presentation template was created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, including icons by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, and infographics &amp; images by</a:t>
            </a:r>
            <a:r>
              <a:rPr b="1" i="0" lang="en" sz="11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i="0" lang="en" sz="1100" u="none" cap="none" strike="noStrike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0" i="0" sz="1100" u="none" cap="none" strike="noStrike">
              <a:solidFill>
                <a:schemeClr val="dk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7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9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59"/>
          <p:cNvSpPr/>
          <p:nvPr/>
        </p:nvSpPr>
        <p:spPr>
          <a:xfrm flipH="1"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59"/>
          <p:cNvSpPr/>
          <p:nvPr/>
        </p:nvSpPr>
        <p:spPr>
          <a:xfrm flipH="1">
            <a:off x="8604000" y="7554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8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0"/>
          <p:cNvSpPr/>
          <p:nvPr/>
        </p:nvSpPr>
        <p:spPr>
          <a:xfrm>
            <a:off x="540000" y="540000"/>
            <a:ext cx="8064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0"/>
          <p:cNvSpPr/>
          <p:nvPr/>
        </p:nvSpPr>
        <p:spPr>
          <a:xfrm>
            <a:off x="666750" y="673050"/>
            <a:ext cx="7810500" cy="379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2"/>
          <p:cNvSpPr/>
          <p:nvPr/>
        </p:nvSpPr>
        <p:spPr>
          <a:xfrm>
            <a:off x="540000" y="540000"/>
            <a:ext cx="8604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2"/>
          <p:cNvSpPr txBox="1"/>
          <p:nvPr>
            <p:ph type="title"/>
          </p:nvPr>
        </p:nvSpPr>
        <p:spPr>
          <a:xfrm>
            <a:off x="720000" y="1680487"/>
            <a:ext cx="3294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32"/>
          <p:cNvSpPr txBox="1"/>
          <p:nvPr>
            <p:ph idx="1" type="body"/>
          </p:nvPr>
        </p:nvSpPr>
        <p:spPr>
          <a:xfrm>
            <a:off x="720000" y="2353325"/>
            <a:ext cx="30900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32"/>
          <p:cNvSpPr/>
          <p:nvPr/>
        </p:nvSpPr>
        <p:spPr>
          <a:xfrm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/>
        </p:nvSpPr>
        <p:spPr>
          <a:xfrm>
            <a:off x="720000" y="540000"/>
            <a:ext cx="31224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7" name="Google Shape;27;p33"/>
          <p:cNvSpPr txBox="1"/>
          <p:nvPr/>
        </p:nvSpPr>
        <p:spPr>
          <a:xfrm>
            <a:off x="4296372" y="523315"/>
            <a:ext cx="1561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8" name="Google Shape;28;p33"/>
          <p:cNvSpPr txBox="1"/>
          <p:nvPr/>
        </p:nvSpPr>
        <p:spPr>
          <a:xfrm>
            <a:off x="4058172" y="1356813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9" name="Google Shape;29;p33"/>
          <p:cNvSpPr txBox="1"/>
          <p:nvPr/>
        </p:nvSpPr>
        <p:spPr>
          <a:xfrm>
            <a:off x="3993072" y="1790509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" name="Google Shape;30;p33"/>
          <p:cNvSpPr txBox="1"/>
          <p:nvPr/>
        </p:nvSpPr>
        <p:spPr>
          <a:xfrm>
            <a:off x="4296372" y="2807739"/>
            <a:ext cx="1561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1" name="Google Shape;31;p33"/>
          <p:cNvSpPr txBox="1"/>
          <p:nvPr/>
        </p:nvSpPr>
        <p:spPr>
          <a:xfrm>
            <a:off x="4058172" y="3658585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2" name="Google Shape;32;p33"/>
          <p:cNvSpPr txBox="1"/>
          <p:nvPr/>
        </p:nvSpPr>
        <p:spPr>
          <a:xfrm>
            <a:off x="3993072" y="4092281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3" name="Google Shape;33;p33"/>
          <p:cNvSpPr txBox="1"/>
          <p:nvPr/>
        </p:nvSpPr>
        <p:spPr>
          <a:xfrm>
            <a:off x="6332452" y="1356813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4" name="Google Shape;34;p33"/>
          <p:cNvSpPr txBox="1"/>
          <p:nvPr/>
        </p:nvSpPr>
        <p:spPr>
          <a:xfrm>
            <a:off x="6267352" y="1790509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" name="Google Shape;35;p33"/>
          <p:cNvSpPr txBox="1"/>
          <p:nvPr/>
        </p:nvSpPr>
        <p:spPr>
          <a:xfrm>
            <a:off x="6570652" y="2807739"/>
            <a:ext cx="1561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6" name="Google Shape;36;p33"/>
          <p:cNvSpPr txBox="1"/>
          <p:nvPr/>
        </p:nvSpPr>
        <p:spPr>
          <a:xfrm>
            <a:off x="6332452" y="3658585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37" name="Google Shape;37;p33"/>
          <p:cNvSpPr txBox="1"/>
          <p:nvPr/>
        </p:nvSpPr>
        <p:spPr>
          <a:xfrm>
            <a:off x="6267352" y="4092281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8" name="Google Shape;38;p33"/>
          <p:cNvSpPr txBox="1"/>
          <p:nvPr>
            <p:ph type="title"/>
          </p:nvPr>
        </p:nvSpPr>
        <p:spPr>
          <a:xfrm>
            <a:off x="473686" y="1858932"/>
            <a:ext cx="915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9" name="Google Shape;39;p33"/>
          <p:cNvSpPr txBox="1"/>
          <p:nvPr>
            <p:ph idx="2" type="title"/>
          </p:nvPr>
        </p:nvSpPr>
        <p:spPr>
          <a:xfrm>
            <a:off x="2480695" y="1858932"/>
            <a:ext cx="915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0" name="Google Shape;40;p33"/>
          <p:cNvSpPr txBox="1"/>
          <p:nvPr>
            <p:ph idx="3" type="title"/>
          </p:nvPr>
        </p:nvSpPr>
        <p:spPr>
          <a:xfrm>
            <a:off x="4487705" y="1858932"/>
            <a:ext cx="915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1" name="Google Shape;41;p33"/>
          <p:cNvSpPr txBox="1"/>
          <p:nvPr>
            <p:ph idx="4" type="title"/>
          </p:nvPr>
        </p:nvSpPr>
        <p:spPr>
          <a:xfrm>
            <a:off x="6494714" y="1858932"/>
            <a:ext cx="915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2" name="Google Shape;42;p33"/>
          <p:cNvSpPr txBox="1"/>
          <p:nvPr>
            <p:ph idx="1" type="subTitle"/>
          </p:nvPr>
        </p:nvSpPr>
        <p:spPr>
          <a:xfrm>
            <a:off x="6875714" y="2250183"/>
            <a:ext cx="16818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5" type="subTitle"/>
          </p:nvPr>
        </p:nvSpPr>
        <p:spPr>
          <a:xfrm>
            <a:off x="4861053" y="2250183"/>
            <a:ext cx="1771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3"/>
          <p:cNvSpPr/>
          <p:nvPr/>
        </p:nvSpPr>
        <p:spPr>
          <a:xfrm>
            <a:off x="0" y="4501200"/>
            <a:ext cx="9144000" cy="64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3"/>
          <p:cNvSpPr txBox="1"/>
          <p:nvPr>
            <p:ph idx="6" type="subTitle"/>
          </p:nvPr>
        </p:nvSpPr>
        <p:spPr>
          <a:xfrm>
            <a:off x="2851335" y="2250183"/>
            <a:ext cx="1758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7" type="subTitle"/>
          </p:nvPr>
        </p:nvSpPr>
        <p:spPr>
          <a:xfrm>
            <a:off x="854686" y="2250183"/>
            <a:ext cx="1771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8" type="subTitle"/>
          </p:nvPr>
        </p:nvSpPr>
        <p:spPr>
          <a:xfrm>
            <a:off x="854675" y="2569000"/>
            <a:ext cx="1794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9" type="subTitle"/>
          </p:nvPr>
        </p:nvSpPr>
        <p:spPr>
          <a:xfrm>
            <a:off x="6875714" y="2569002"/>
            <a:ext cx="1794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3"/>
          <p:cNvSpPr txBox="1"/>
          <p:nvPr>
            <p:ph idx="13" type="subTitle"/>
          </p:nvPr>
        </p:nvSpPr>
        <p:spPr>
          <a:xfrm>
            <a:off x="2851327" y="2569000"/>
            <a:ext cx="1794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3"/>
          <p:cNvSpPr txBox="1"/>
          <p:nvPr>
            <p:ph idx="14" type="subTitle"/>
          </p:nvPr>
        </p:nvSpPr>
        <p:spPr>
          <a:xfrm>
            <a:off x="4861047" y="2569000"/>
            <a:ext cx="1794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3"/>
          <p:cNvSpPr/>
          <p:nvPr/>
        </p:nvSpPr>
        <p:spPr>
          <a:xfrm>
            <a:off x="0" y="4603425"/>
            <a:ext cx="9144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3"/>
          <p:cNvSpPr txBox="1"/>
          <p:nvPr>
            <p:ph idx="15" type="title"/>
          </p:nvPr>
        </p:nvSpPr>
        <p:spPr>
          <a:xfrm>
            <a:off x="720000" y="540000"/>
            <a:ext cx="44502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9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34"/>
          <p:cNvSpPr txBox="1"/>
          <p:nvPr>
            <p:ph idx="1" type="subTitle"/>
          </p:nvPr>
        </p:nvSpPr>
        <p:spPr>
          <a:xfrm>
            <a:off x="1089125" y="1835825"/>
            <a:ext cx="1600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6" name="Google Shape;56;p34"/>
          <p:cNvSpPr txBox="1"/>
          <p:nvPr>
            <p:ph idx="2" type="subTitle"/>
          </p:nvPr>
        </p:nvSpPr>
        <p:spPr>
          <a:xfrm>
            <a:off x="3783600" y="1835825"/>
            <a:ext cx="1600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7" name="Google Shape;57;p34"/>
          <p:cNvSpPr txBox="1"/>
          <p:nvPr>
            <p:ph idx="3" type="subTitle"/>
          </p:nvPr>
        </p:nvSpPr>
        <p:spPr>
          <a:xfrm>
            <a:off x="6483651" y="1835825"/>
            <a:ext cx="1600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8" name="Google Shape;58;p34"/>
          <p:cNvSpPr txBox="1"/>
          <p:nvPr>
            <p:ph idx="4" type="subTitle"/>
          </p:nvPr>
        </p:nvSpPr>
        <p:spPr>
          <a:xfrm>
            <a:off x="840725" y="2170500"/>
            <a:ext cx="21030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4"/>
          <p:cNvSpPr txBox="1"/>
          <p:nvPr>
            <p:ph idx="5" type="subTitle"/>
          </p:nvPr>
        </p:nvSpPr>
        <p:spPr>
          <a:xfrm>
            <a:off x="3532200" y="2170500"/>
            <a:ext cx="21030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6" type="subTitle"/>
          </p:nvPr>
        </p:nvSpPr>
        <p:spPr>
          <a:xfrm>
            <a:off x="6232250" y="2170500"/>
            <a:ext cx="21030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4"/>
          <p:cNvSpPr txBox="1"/>
          <p:nvPr>
            <p:ph idx="7" type="subTitle"/>
          </p:nvPr>
        </p:nvSpPr>
        <p:spPr>
          <a:xfrm>
            <a:off x="1092125" y="3436025"/>
            <a:ext cx="1600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2" name="Google Shape;62;p34"/>
          <p:cNvSpPr txBox="1"/>
          <p:nvPr>
            <p:ph idx="8" type="subTitle"/>
          </p:nvPr>
        </p:nvSpPr>
        <p:spPr>
          <a:xfrm>
            <a:off x="3761700" y="3436025"/>
            <a:ext cx="1644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3" name="Google Shape;63;p34"/>
          <p:cNvSpPr txBox="1"/>
          <p:nvPr>
            <p:ph idx="9" type="subTitle"/>
          </p:nvPr>
        </p:nvSpPr>
        <p:spPr>
          <a:xfrm>
            <a:off x="6461751" y="3436025"/>
            <a:ext cx="1644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64" name="Google Shape;64;p34"/>
          <p:cNvSpPr txBox="1"/>
          <p:nvPr>
            <p:ph idx="13" type="subTitle"/>
          </p:nvPr>
        </p:nvSpPr>
        <p:spPr>
          <a:xfrm>
            <a:off x="840725" y="3770700"/>
            <a:ext cx="21030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4"/>
          <p:cNvSpPr txBox="1"/>
          <p:nvPr>
            <p:ph idx="14" type="subTitle"/>
          </p:nvPr>
        </p:nvSpPr>
        <p:spPr>
          <a:xfrm>
            <a:off x="3532200" y="3770700"/>
            <a:ext cx="21030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15" type="subTitle"/>
          </p:nvPr>
        </p:nvSpPr>
        <p:spPr>
          <a:xfrm>
            <a:off x="6262700" y="3770700"/>
            <a:ext cx="21030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/>
          <p:nvPr>
            <p:ph type="title"/>
          </p:nvPr>
        </p:nvSpPr>
        <p:spPr>
          <a:xfrm>
            <a:off x="720000" y="540000"/>
            <a:ext cx="6347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6"/>
          <p:cNvSpPr/>
          <p:nvPr/>
        </p:nvSpPr>
        <p:spPr>
          <a:xfrm>
            <a:off x="540000" y="540000"/>
            <a:ext cx="89469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6"/>
          <p:cNvSpPr txBox="1"/>
          <p:nvPr>
            <p:ph idx="1" type="body"/>
          </p:nvPr>
        </p:nvSpPr>
        <p:spPr>
          <a:xfrm>
            <a:off x="1261400" y="2158600"/>
            <a:ext cx="25155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36"/>
          <p:cNvSpPr txBox="1"/>
          <p:nvPr>
            <p:ph idx="2" type="body"/>
          </p:nvPr>
        </p:nvSpPr>
        <p:spPr>
          <a:xfrm>
            <a:off x="5367100" y="2158600"/>
            <a:ext cx="25155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36"/>
          <p:cNvSpPr txBox="1"/>
          <p:nvPr>
            <p:ph type="title"/>
          </p:nvPr>
        </p:nvSpPr>
        <p:spPr>
          <a:xfrm>
            <a:off x="1552700" y="1825063"/>
            <a:ext cx="19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5" name="Google Shape;75;p36"/>
          <p:cNvSpPr txBox="1"/>
          <p:nvPr>
            <p:ph idx="3" type="title"/>
          </p:nvPr>
        </p:nvSpPr>
        <p:spPr>
          <a:xfrm>
            <a:off x="5658400" y="1828650"/>
            <a:ext cx="19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6" name="Google Shape;76;p36"/>
          <p:cNvSpPr txBox="1"/>
          <p:nvPr>
            <p:ph idx="4"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7"/>
          <p:cNvSpPr txBox="1"/>
          <p:nvPr>
            <p:ph idx="1" type="body"/>
          </p:nvPr>
        </p:nvSpPr>
        <p:spPr>
          <a:xfrm>
            <a:off x="5082300" y="2571750"/>
            <a:ext cx="3337800" cy="12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37"/>
          <p:cNvSpPr txBox="1"/>
          <p:nvPr>
            <p:ph type="title"/>
          </p:nvPr>
        </p:nvSpPr>
        <p:spPr>
          <a:xfrm>
            <a:off x="710475" y="540000"/>
            <a:ext cx="39975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37"/>
          <p:cNvSpPr/>
          <p:nvPr/>
        </p:nvSpPr>
        <p:spPr>
          <a:xfrm flipH="1">
            <a:off x="4572000" y="540000"/>
            <a:ext cx="4032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7"/>
          <p:cNvSpPr/>
          <p:nvPr/>
        </p:nvSpPr>
        <p:spPr>
          <a:xfrm flipH="1">
            <a:off x="860430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b="1" i="0" sz="2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consolata"/>
              <a:buChar char="●"/>
              <a:defRPr b="0" i="0" sz="18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○"/>
              <a:defRPr b="0" i="0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■"/>
              <a:defRPr b="0" i="0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 b="0" i="0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○"/>
              <a:defRPr b="0" i="0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■"/>
              <a:defRPr b="0" i="0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 b="0" i="0" sz="1400" u="none" cap="none" strike="noStrike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"/>
          <p:cNvPicPr preferRelativeResize="0"/>
          <p:nvPr/>
        </p:nvPicPr>
        <p:blipFill rotWithShape="1">
          <a:blip r:embed="rId3">
            <a:alphaModFix/>
          </a:blip>
          <a:srcRect b="0" l="9897" r="9896" t="0"/>
          <a:stretch/>
        </p:blipFill>
        <p:spPr>
          <a:xfrm>
            <a:off x="1809750" y="0"/>
            <a:ext cx="733424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1"/>
          <p:cNvGrpSpPr/>
          <p:nvPr/>
        </p:nvGrpSpPr>
        <p:grpSpPr>
          <a:xfrm>
            <a:off x="536125" y="852800"/>
            <a:ext cx="3516300" cy="3495600"/>
            <a:chOff x="174175" y="852800"/>
            <a:chExt cx="3516300" cy="3495600"/>
          </a:xfrm>
        </p:grpSpPr>
        <p:sp>
          <p:nvSpPr>
            <p:cNvPr id="221" name="Google Shape;221;p1"/>
            <p:cNvSpPr/>
            <p:nvPr/>
          </p:nvSpPr>
          <p:spPr>
            <a:xfrm>
              <a:off x="174175" y="852800"/>
              <a:ext cx="3516300" cy="3495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284275" y="962075"/>
              <a:ext cx="3296100" cy="329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p1"/>
          <p:cNvSpPr txBox="1"/>
          <p:nvPr>
            <p:ph idx="1" type="subTitle"/>
          </p:nvPr>
        </p:nvSpPr>
        <p:spPr>
          <a:xfrm>
            <a:off x="794825" y="2493825"/>
            <a:ext cx="30885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700"/>
              <a:t>BRING THE FARMERS’ MARKET </a:t>
            </a:r>
            <a:endParaRPr b="1"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700"/>
              <a:t>TO THE GROCERY STORE</a:t>
            </a:r>
            <a:r>
              <a:rPr lang="en" sz="1700"/>
              <a:t> 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300"/>
              <a:t>A Data Science Proposal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300"/>
              <a:t>to Local Grocery Store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300"/>
              <a:t>to stock from FARMER MARKETS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24" name="Google Shape;224;p1"/>
          <p:cNvSpPr txBox="1"/>
          <p:nvPr>
            <p:ph type="ctrTitle"/>
          </p:nvPr>
        </p:nvSpPr>
        <p:spPr>
          <a:xfrm>
            <a:off x="794825" y="1260325"/>
            <a:ext cx="3088500" cy="12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500">
                <a:solidFill>
                  <a:schemeClr val="dk2"/>
                </a:solidFill>
              </a:rPr>
              <a:t>FARM TO TABLE </a:t>
            </a:r>
            <a:endParaRPr sz="3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500">
                <a:solidFill>
                  <a:schemeClr val="dk2"/>
                </a:solidFill>
              </a:rPr>
              <a:t>AISLE </a:t>
            </a:r>
            <a:endParaRPr sz="3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"/>
          <p:cNvSpPr txBox="1"/>
          <p:nvPr>
            <p:ph idx="2" type="title"/>
          </p:nvPr>
        </p:nvSpPr>
        <p:spPr>
          <a:xfrm>
            <a:off x="1705025" y="1362075"/>
            <a:ext cx="2238300" cy="17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99" name="Google Shape;299;p11"/>
          <p:cNvSpPr txBox="1"/>
          <p:nvPr>
            <p:ph type="title"/>
          </p:nvPr>
        </p:nvSpPr>
        <p:spPr>
          <a:xfrm>
            <a:off x="1771688" y="2429913"/>
            <a:ext cx="5667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PILOT PROGRAM</a:t>
            </a:r>
            <a:endParaRPr/>
          </a:p>
        </p:txBody>
      </p:sp>
      <p:sp>
        <p:nvSpPr>
          <p:cNvPr id="300" name="Google Shape;300;p11"/>
          <p:cNvSpPr txBox="1"/>
          <p:nvPr>
            <p:ph idx="1" type="subTitle"/>
          </p:nvPr>
        </p:nvSpPr>
        <p:spPr>
          <a:xfrm>
            <a:off x="1771688" y="3157413"/>
            <a:ext cx="5667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"/>
          <p:cNvSpPr txBox="1"/>
          <p:nvPr>
            <p:ph type="title"/>
          </p:nvPr>
        </p:nvSpPr>
        <p:spPr>
          <a:xfrm>
            <a:off x="575000" y="1222726"/>
            <a:ext cx="3294900" cy="22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Product</a:t>
            </a:r>
            <a:br>
              <a:rPr lang="en"/>
            </a:br>
            <a:r>
              <a:rPr lang="en"/>
              <a:t>Categories</a:t>
            </a:r>
            <a:endParaRPr/>
          </a:p>
        </p:txBody>
      </p:sp>
      <p:pic>
        <p:nvPicPr>
          <p:cNvPr id="306" name="Google Shape;306;p10"/>
          <p:cNvPicPr preferRelativeResize="0"/>
          <p:nvPr/>
        </p:nvPicPr>
        <p:blipFill rotWithShape="1">
          <a:blip r:embed="rId3">
            <a:alphaModFix/>
          </a:blip>
          <a:srcRect b="83866" l="91058" r="0" t="0"/>
          <a:stretch/>
        </p:blipFill>
        <p:spPr>
          <a:xfrm>
            <a:off x="1607884" y="3357923"/>
            <a:ext cx="1137235" cy="1192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377" y="538600"/>
            <a:ext cx="6370899" cy="406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"/>
          <p:cNvSpPr/>
          <p:nvPr/>
        </p:nvSpPr>
        <p:spPr>
          <a:xfrm>
            <a:off x="2781621" y="828675"/>
            <a:ext cx="6083100" cy="348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2"/>
          <p:cNvSpPr txBox="1"/>
          <p:nvPr>
            <p:ph type="title"/>
          </p:nvPr>
        </p:nvSpPr>
        <p:spPr>
          <a:xfrm>
            <a:off x="682584" y="1268618"/>
            <a:ext cx="3294900" cy="18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Tuesday </a:t>
            </a:r>
            <a:br>
              <a:rPr lang="en"/>
            </a:br>
            <a:r>
              <a:rPr lang="en"/>
              <a:t>Markets</a:t>
            </a:r>
            <a:br>
              <a:rPr lang="en"/>
            </a:br>
            <a:r>
              <a:rPr b="0" lang="en"/>
              <a:t>near pilot</a:t>
            </a:r>
            <a:endParaRPr b="0"/>
          </a:p>
        </p:txBody>
      </p:sp>
      <p:pic>
        <p:nvPicPr>
          <p:cNvPr id="314" name="Google Shape;314;p12"/>
          <p:cNvPicPr preferRelativeResize="0"/>
          <p:nvPr/>
        </p:nvPicPr>
        <p:blipFill rotWithShape="1">
          <a:blip r:embed="rId3">
            <a:alphaModFix/>
          </a:blip>
          <a:srcRect b="5618" l="0" r="0" t="5627"/>
          <a:stretch/>
        </p:blipFill>
        <p:spPr>
          <a:xfrm>
            <a:off x="2869567" y="938893"/>
            <a:ext cx="5907088" cy="326571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2"/>
          <p:cNvSpPr txBox="1"/>
          <p:nvPr/>
        </p:nvSpPr>
        <p:spPr>
          <a:xfrm>
            <a:off x="6406860" y="1038435"/>
            <a:ext cx="16029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1500" u="none" cap="none" strike="noStrike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Basics </a:t>
            </a:r>
            <a:endParaRPr b="1" i="0" sz="1500" u="none" cap="none" strike="noStrike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1500" u="none" cap="none" strike="noStrike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Necessities </a:t>
            </a:r>
            <a:endParaRPr b="1" i="0" sz="1500" u="none" cap="none" strike="noStrike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1500" u="none" cap="none" strike="noStrike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Good to Have</a:t>
            </a:r>
            <a:endParaRPr b="1" i="0" sz="1500" u="none" cap="none" strike="noStrike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6" name="Google Shape;316;p12"/>
          <p:cNvSpPr txBox="1"/>
          <p:nvPr/>
        </p:nvSpPr>
        <p:spPr>
          <a:xfrm>
            <a:off x="7962860" y="1038435"/>
            <a:ext cx="1602900" cy="13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1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75%</a:t>
            </a:r>
            <a:r>
              <a:rPr b="1" i="0" lang="en" sz="1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 i="0" sz="1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1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50%</a:t>
            </a:r>
            <a:r>
              <a:rPr b="1" i="0" lang="en" sz="1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b="1" i="0" sz="1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15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25%</a:t>
            </a:r>
            <a:endParaRPr b="1" i="0" sz="15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"/>
          <p:cNvSpPr/>
          <p:nvPr/>
        </p:nvSpPr>
        <p:spPr>
          <a:xfrm>
            <a:off x="2773935" y="630090"/>
            <a:ext cx="6147227" cy="39265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3"/>
          <p:cNvSpPr txBox="1"/>
          <p:nvPr>
            <p:ph type="title"/>
          </p:nvPr>
        </p:nvSpPr>
        <p:spPr>
          <a:xfrm>
            <a:off x="621112" y="1058332"/>
            <a:ext cx="1883883" cy="18671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800"/>
              <a:t>Categories </a:t>
            </a:r>
            <a:r>
              <a:rPr b="0" lang="en" sz="2800"/>
              <a:t>stocked by</a:t>
            </a:r>
            <a:r>
              <a:rPr lang="en" sz="2800"/>
              <a:t> Distance 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 sz="2800"/>
              <a:t>on a Tuesday</a:t>
            </a:r>
            <a:endParaRPr b="0" sz="2800"/>
          </a:p>
        </p:txBody>
      </p:sp>
      <p:pic>
        <p:nvPicPr>
          <p:cNvPr id="323" name="Google Shape;323;p13"/>
          <p:cNvPicPr preferRelativeResize="0"/>
          <p:nvPr/>
        </p:nvPicPr>
        <p:blipFill rotWithShape="1">
          <a:blip r:embed="rId3">
            <a:alphaModFix/>
          </a:blip>
          <a:srcRect b="4089" l="0" r="8374" t="4930"/>
          <a:stretch/>
        </p:blipFill>
        <p:spPr>
          <a:xfrm>
            <a:off x="2857575" y="697975"/>
            <a:ext cx="5979926" cy="379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3"/>
          <p:cNvPicPr preferRelativeResize="0"/>
          <p:nvPr/>
        </p:nvPicPr>
        <p:blipFill rotWithShape="1">
          <a:blip r:embed="rId4">
            <a:alphaModFix/>
          </a:blip>
          <a:srcRect b="92250" l="91634" r="-399" t="138"/>
          <a:stretch/>
        </p:blipFill>
        <p:spPr>
          <a:xfrm>
            <a:off x="1475334" y="3750912"/>
            <a:ext cx="1275550" cy="774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4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330" name="Google Shape;330;p14"/>
          <p:cNvSpPr txBox="1"/>
          <p:nvPr>
            <p:ph idx="1" type="subTitle"/>
          </p:nvPr>
        </p:nvSpPr>
        <p:spPr>
          <a:xfrm>
            <a:off x="1089125" y="1835825"/>
            <a:ext cx="1600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000"/>
              <a:buNone/>
            </a:pPr>
            <a:r>
              <a:rPr lang="en"/>
              <a:t>%75</a:t>
            </a:r>
            <a:endParaRPr/>
          </a:p>
        </p:txBody>
      </p:sp>
      <p:sp>
        <p:nvSpPr>
          <p:cNvPr id="331" name="Google Shape;331;p14"/>
          <p:cNvSpPr txBox="1"/>
          <p:nvPr>
            <p:ph idx="2" type="subTitle"/>
          </p:nvPr>
        </p:nvSpPr>
        <p:spPr>
          <a:xfrm>
            <a:off x="3783600" y="1835825"/>
            <a:ext cx="1600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000"/>
              <a:buNone/>
            </a:pPr>
            <a:r>
              <a:rPr lang="en"/>
              <a:t>Under 20 km </a:t>
            </a:r>
            <a:endParaRPr/>
          </a:p>
        </p:txBody>
      </p:sp>
      <p:sp>
        <p:nvSpPr>
          <p:cNvPr id="332" name="Google Shape;332;p14"/>
          <p:cNvSpPr txBox="1"/>
          <p:nvPr>
            <p:ph idx="3" type="subTitle"/>
          </p:nvPr>
        </p:nvSpPr>
        <p:spPr>
          <a:xfrm>
            <a:off x="6483651" y="1835825"/>
            <a:ext cx="1600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1/7 days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33" name="Google Shape;333;p14"/>
          <p:cNvSpPr txBox="1"/>
          <p:nvPr>
            <p:ph idx="4" type="subTitle"/>
          </p:nvPr>
        </p:nvSpPr>
        <p:spPr>
          <a:xfrm>
            <a:off x="840725" y="2170500"/>
            <a:ext cx="21030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Minimum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Basics Coverage</a:t>
            </a:r>
            <a:endParaRPr/>
          </a:p>
        </p:txBody>
      </p:sp>
      <p:sp>
        <p:nvSpPr>
          <p:cNvPr id="334" name="Google Shape;334;p14"/>
          <p:cNvSpPr txBox="1"/>
          <p:nvPr>
            <p:ph idx="5" type="subTitle"/>
          </p:nvPr>
        </p:nvSpPr>
        <p:spPr>
          <a:xfrm>
            <a:off x="3532200" y="2170500"/>
            <a:ext cx="21030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The most distance covered</a:t>
            </a:r>
            <a:endParaRPr/>
          </a:p>
        </p:txBody>
      </p:sp>
      <p:sp>
        <p:nvSpPr>
          <p:cNvPr id="335" name="Google Shape;335;p14"/>
          <p:cNvSpPr txBox="1"/>
          <p:nvPr>
            <p:ph idx="6" type="subTitle"/>
          </p:nvPr>
        </p:nvSpPr>
        <p:spPr>
          <a:xfrm>
            <a:off x="6232250" y="2170500"/>
            <a:ext cx="21030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Didn’t cover the Basics need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p14"/>
          <p:cNvSpPr txBox="1"/>
          <p:nvPr>
            <p:ph idx="7" type="subTitle"/>
          </p:nvPr>
        </p:nvSpPr>
        <p:spPr>
          <a:xfrm>
            <a:off x="1092125" y="3436025"/>
            <a:ext cx="1600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Ave. 10 km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37" name="Google Shape;337;p14"/>
          <p:cNvSpPr txBox="1"/>
          <p:nvPr>
            <p:ph idx="8" type="subTitle"/>
          </p:nvPr>
        </p:nvSpPr>
        <p:spPr>
          <a:xfrm>
            <a:off x="3761700" y="3436025"/>
            <a:ext cx="1644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000"/>
              <a:buNone/>
            </a:pPr>
            <a:r>
              <a:rPr lang="en"/>
              <a:t>Ave. 3 stops</a:t>
            </a:r>
            <a:endParaRPr/>
          </a:p>
        </p:txBody>
      </p:sp>
      <p:sp>
        <p:nvSpPr>
          <p:cNvPr id="338" name="Google Shape;338;p14"/>
          <p:cNvSpPr txBox="1"/>
          <p:nvPr>
            <p:ph idx="9" type="subTitle"/>
          </p:nvPr>
        </p:nvSpPr>
        <p:spPr>
          <a:xfrm>
            <a:off x="6461751" y="3436025"/>
            <a:ext cx="1644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000"/>
              <a:buNone/>
            </a:pPr>
            <a:r>
              <a:rPr lang="en"/>
              <a:t>Frequently</a:t>
            </a:r>
            <a:endParaRPr/>
          </a:p>
        </p:txBody>
      </p:sp>
      <p:sp>
        <p:nvSpPr>
          <p:cNvPr id="339" name="Google Shape;339;p14"/>
          <p:cNvSpPr txBox="1"/>
          <p:nvPr>
            <p:ph idx="13" type="subTitle"/>
          </p:nvPr>
        </p:nvSpPr>
        <p:spPr>
          <a:xfrm>
            <a:off x="840725" y="3770700"/>
            <a:ext cx="21030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One day mileage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 achieve 75%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0" name="Google Shape;340;p14"/>
          <p:cNvSpPr txBox="1"/>
          <p:nvPr>
            <p:ph idx="14" type="subTitle"/>
          </p:nvPr>
        </p:nvSpPr>
        <p:spPr>
          <a:xfrm>
            <a:off x="3532200" y="3770700"/>
            <a:ext cx="21030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When it did cover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Minimum</a:t>
            </a:r>
            <a:endParaRPr/>
          </a:p>
        </p:txBody>
      </p:sp>
      <p:sp>
        <p:nvSpPr>
          <p:cNvPr id="341" name="Google Shape;341;p14"/>
          <p:cNvSpPr txBox="1"/>
          <p:nvPr>
            <p:ph idx="15" type="subTitle"/>
          </p:nvPr>
        </p:nvSpPr>
        <p:spPr>
          <a:xfrm>
            <a:off x="6262700" y="3770700"/>
            <a:ext cx="21030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/>
              <a:t>3rd or 4th stop</a:t>
            </a:r>
            <a:endParaRPr/>
          </a:p>
        </p:txBody>
      </p:sp>
      <p:grpSp>
        <p:nvGrpSpPr>
          <p:cNvPr id="342" name="Google Shape;342;p14"/>
          <p:cNvGrpSpPr/>
          <p:nvPr/>
        </p:nvGrpSpPr>
        <p:grpSpPr>
          <a:xfrm>
            <a:off x="1295950" y="1604975"/>
            <a:ext cx="1166700" cy="176400"/>
            <a:chOff x="1295950" y="1662125"/>
            <a:chExt cx="1166700" cy="176400"/>
          </a:xfrm>
        </p:grpSpPr>
        <p:sp>
          <p:nvSpPr>
            <p:cNvPr id="343" name="Google Shape;343;p14"/>
            <p:cNvSpPr/>
            <p:nvPr/>
          </p:nvSpPr>
          <p:spPr>
            <a:xfrm>
              <a:off x="12959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15436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17912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2038900" y="1662125"/>
              <a:ext cx="176100" cy="17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2286550" y="1662125"/>
              <a:ext cx="176100" cy="17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14"/>
          <p:cNvGrpSpPr/>
          <p:nvPr/>
        </p:nvGrpSpPr>
        <p:grpSpPr>
          <a:xfrm>
            <a:off x="3988650" y="1602594"/>
            <a:ext cx="1166700" cy="176400"/>
            <a:chOff x="3988650" y="1662125"/>
            <a:chExt cx="1166700" cy="176400"/>
          </a:xfrm>
        </p:grpSpPr>
        <p:sp>
          <p:nvSpPr>
            <p:cNvPr id="349" name="Google Shape;349;p14"/>
            <p:cNvSpPr/>
            <p:nvPr/>
          </p:nvSpPr>
          <p:spPr>
            <a:xfrm>
              <a:off x="39886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42363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44839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47316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4979250" y="1662125"/>
              <a:ext cx="176100" cy="17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14"/>
          <p:cNvGrpSpPr/>
          <p:nvPr/>
        </p:nvGrpSpPr>
        <p:grpSpPr>
          <a:xfrm>
            <a:off x="6681351" y="1602594"/>
            <a:ext cx="1166700" cy="176400"/>
            <a:chOff x="6681350" y="1662125"/>
            <a:chExt cx="1166700" cy="176400"/>
          </a:xfrm>
        </p:grpSpPr>
        <p:sp>
          <p:nvSpPr>
            <p:cNvPr id="355" name="Google Shape;355;p14"/>
            <p:cNvSpPr/>
            <p:nvPr/>
          </p:nvSpPr>
          <p:spPr>
            <a:xfrm>
              <a:off x="66813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69290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71766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74243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76719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" name="Google Shape;360;p14"/>
          <p:cNvGrpSpPr/>
          <p:nvPr/>
        </p:nvGrpSpPr>
        <p:grpSpPr>
          <a:xfrm>
            <a:off x="1295925" y="3203613"/>
            <a:ext cx="1166700" cy="176400"/>
            <a:chOff x="1295950" y="1662125"/>
            <a:chExt cx="1166700" cy="176400"/>
          </a:xfrm>
        </p:grpSpPr>
        <p:sp>
          <p:nvSpPr>
            <p:cNvPr id="361" name="Google Shape;361;p14"/>
            <p:cNvSpPr/>
            <p:nvPr/>
          </p:nvSpPr>
          <p:spPr>
            <a:xfrm>
              <a:off x="12959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15436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17912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20389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2286550" y="1662125"/>
              <a:ext cx="176100" cy="17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" name="Google Shape;366;p14"/>
          <p:cNvGrpSpPr/>
          <p:nvPr/>
        </p:nvGrpSpPr>
        <p:grpSpPr>
          <a:xfrm>
            <a:off x="3988650" y="3203625"/>
            <a:ext cx="1166700" cy="176400"/>
            <a:chOff x="1295950" y="1662125"/>
            <a:chExt cx="1166700" cy="176400"/>
          </a:xfrm>
        </p:grpSpPr>
        <p:sp>
          <p:nvSpPr>
            <p:cNvPr id="367" name="Google Shape;367;p14"/>
            <p:cNvSpPr/>
            <p:nvPr/>
          </p:nvSpPr>
          <p:spPr>
            <a:xfrm>
              <a:off x="12959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15436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17912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20389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22865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p14"/>
          <p:cNvGrpSpPr/>
          <p:nvPr/>
        </p:nvGrpSpPr>
        <p:grpSpPr>
          <a:xfrm>
            <a:off x="6681375" y="3203625"/>
            <a:ext cx="1166700" cy="176400"/>
            <a:chOff x="1295950" y="1662125"/>
            <a:chExt cx="1166700" cy="176400"/>
          </a:xfrm>
        </p:grpSpPr>
        <p:sp>
          <p:nvSpPr>
            <p:cNvPr id="373" name="Google Shape;373;p14"/>
            <p:cNvSpPr/>
            <p:nvPr/>
          </p:nvSpPr>
          <p:spPr>
            <a:xfrm>
              <a:off x="12959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15436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17912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20389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2286550" y="1662125"/>
              <a:ext cx="176100" cy="17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301375" y="1604975"/>
            <a:ext cx="1166700" cy="176400"/>
            <a:chOff x="1295950" y="1662125"/>
            <a:chExt cx="1166700" cy="176400"/>
          </a:xfrm>
        </p:grpSpPr>
        <p:sp>
          <p:nvSpPr>
            <p:cNvPr id="379" name="Google Shape;379;p14"/>
            <p:cNvSpPr/>
            <p:nvPr/>
          </p:nvSpPr>
          <p:spPr>
            <a:xfrm>
              <a:off x="12959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15436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17912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20389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22865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p14"/>
          <p:cNvGrpSpPr/>
          <p:nvPr/>
        </p:nvGrpSpPr>
        <p:grpSpPr>
          <a:xfrm>
            <a:off x="3988650" y="1604975"/>
            <a:ext cx="1166700" cy="176400"/>
            <a:chOff x="1295950" y="1662125"/>
            <a:chExt cx="1166700" cy="176400"/>
          </a:xfrm>
        </p:grpSpPr>
        <p:sp>
          <p:nvSpPr>
            <p:cNvPr id="385" name="Google Shape;385;p14"/>
            <p:cNvSpPr/>
            <p:nvPr/>
          </p:nvSpPr>
          <p:spPr>
            <a:xfrm>
              <a:off x="12959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15436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17912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20389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22865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" name="Google Shape;390;p14"/>
          <p:cNvGrpSpPr/>
          <p:nvPr/>
        </p:nvGrpSpPr>
        <p:grpSpPr>
          <a:xfrm>
            <a:off x="6681375" y="3203625"/>
            <a:ext cx="1166700" cy="176400"/>
            <a:chOff x="1295950" y="1662125"/>
            <a:chExt cx="1166700" cy="176400"/>
          </a:xfrm>
        </p:grpSpPr>
        <p:sp>
          <p:nvSpPr>
            <p:cNvPr id="391" name="Google Shape;391;p14"/>
            <p:cNvSpPr/>
            <p:nvPr/>
          </p:nvSpPr>
          <p:spPr>
            <a:xfrm>
              <a:off x="12959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15436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17912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20389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22865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14"/>
          <p:cNvGrpSpPr/>
          <p:nvPr/>
        </p:nvGrpSpPr>
        <p:grpSpPr>
          <a:xfrm>
            <a:off x="1295925" y="3203625"/>
            <a:ext cx="1166700" cy="176400"/>
            <a:chOff x="1295950" y="1662125"/>
            <a:chExt cx="1166700" cy="176400"/>
          </a:xfrm>
        </p:grpSpPr>
        <p:sp>
          <p:nvSpPr>
            <p:cNvPr id="397" name="Google Shape;397;p14"/>
            <p:cNvSpPr/>
            <p:nvPr/>
          </p:nvSpPr>
          <p:spPr>
            <a:xfrm>
              <a:off x="12959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15436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17912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20389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22865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5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407" name="Google Shape;407;p15"/>
          <p:cNvSpPr txBox="1"/>
          <p:nvPr>
            <p:ph idx="1" type="subTitle"/>
          </p:nvPr>
        </p:nvSpPr>
        <p:spPr>
          <a:xfrm>
            <a:off x="1089125" y="1835825"/>
            <a:ext cx="1600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000"/>
              <a:buNone/>
            </a:pPr>
            <a:r>
              <a:rPr lang="en"/>
              <a:t>%50</a:t>
            </a:r>
            <a:endParaRPr/>
          </a:p>
        </p:txBody>
      </p:sp>
      <p:sp>
        <p:nvSpPr>
          <p:cNvPr id="408" name="Google Shape;408;p15"/>
          <p:cNvSpPr txBox="1"/>
          <p:nvPr>
            <p:ph idx="2" type="subTitle"/>
          </p:nvPr>
        </p:nvSpPr>
        <p:spPr>
          <a:xfrm>
            <a:off x="3783600" y="1835825"/>
            <a:ext cx="1600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000"/>
              <a:buNone/>
            </a:pPr>
            <a:r>
              <a:rPr lang="en"/>
              <a:t>Ave. 4.2 km</a:t>
            </a:r>
            <a:endParaRPr/>
          </a:p>
        </p:txBody>
      </p:sp>
      <p:sp>
        <p:nvSpPr>
          <p:cNvPr id="409" name="Google Shape;409;p15"/>
          <p:cNvSpPr txBox="1"/>
          <p:nvPr>
            <p:ph idx="3" type="subTitle"/>
          </p:nvPr>
        </p:nvSpPr>
        <p:spPr>
          <a:xfrm>
            <a:off x="6483651" y="1835825"/>
            <a:ext cx="1600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000"/>
              <a:buNone/>
            </a:pPr>
            <a:r>
              <a:rPr lang="en"/>
              <a:t>Ave. 2 Stops</a:t>
            </a:r>
            <a:endParaRPr/>
          </a:p>
        </p:txBody>
      </p:sp>
      <p:sp>
        <p:nvSpPr>
          <p:cNvPr id="410" name="Google Shape;410;p15"/>
          <p:cNvSpPr txBox="1"/>
          <p:nvPr>
            <p:ph idx="4" type="subTitle"/>
          </p:nvPr>
        </p:nvSpPr>
        <p:spPr>
          <a:xfrm>
            <a:off x="840725" y="2170500"/>
            <a:ext cx="21030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Minimum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Necessities Coverage</a:t>
            </a:r>
            <a:endParaRPr/>
          </a:p>
        </p:txBody>
      </p:sp>
      <p:sp>
        <p:nvSpPr>
          <p:cNvPr id="411" name="Google Shape;411;p15"/>
          <p:cNvSpPr txBox="1"/>
          <p:nvPr>
            <p:ph idx="5" type="subTitle"/>
          </p:nvPr>
        </p:nvSpPr>
        <p:spPr>
          <a:xfrm>
            <a:off x="3532200" y="2170500"/>
            <a:ext cx="21030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One day mileage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 achieve 50%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p15"/>
          <p:cNvSpPr txBox="1"/>
          <p:nvPr>
            <p:ph idx="6" type="subTitle"/>
          </p:nvPr>
        </p:nvSpPr>
        <p:spPr>
          <a:xfrm>
            <a:off x="6232250" y="2170500"/>
            <a:ext cx="21030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 Day, 5 Stops &amp;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Coverage not achieved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p15"/>
          <p:cNvSpPr txBox="1"/>
          <p:nvPr>
            <p:ph idx="7" type="subTitle"/>
          </p:nvPr>
        </p:nvSpPr>
        <p:spPr>
          <a:xfrm>
            <a:off x="1092125" y="3436025"/>
            <a:ext cx="16002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%25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14" name="Google Shape;414;p15"/>
          <p:cNvSpPr txBox="1"/>
          <p:nvPr>
            <p:ph idx="8" type="subTitle"/>
          </p:nvPr>
        </p:nvSpPr>
        <p:spPr>
          <a:xfrm>
            <a:off x="3761700" y="3436025"/>
            <a:ext cx="1644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000"/>
              <a:buNone/>
            </a:pPr>
            <a:r>
              <a:rPr lang="en"/>
              <a:t>Ave. 0.25 km</a:t>
            </a:r>
            <a:endParaRPr/>
          </a:p>
        </p:txBody>
      </p:sp>
      <p:sp>
        <p:nvSpPr>
          <p:cNvPr id="415" name="Google Shape;415;p15"/>
          <p:cNvSpPr txBox="1"/>
          <p:nvPr>
            <p:ph idx="9" type="subTitle"/>
          </p:nvPr>
        </p:nvSpPr>
        <p:spPr>
          <a:xfrm>
            <a:off x="6461751" y="3436025"/>
            <a:ext cx="16440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Ave. 2 Stops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16" name="Google Shape;416;p15"/>
          <p:cNvSpPr txBox="1"/>
          <p:nvPr>
            <p:ph idx="13" type="subTitle"/>
          </p:nvPr>
        </p:nvSpPr>
        <p:spPr>
          <a:xfrm>
            <a:off x="840725" y="3770700"/>
            <a:ext cx="21030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Minimum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Necessities Coverage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p15"/>
          <p:cNvSpPr txBox="1"/>
          <p:nvPr>
            <p:ph idx="14" type="subTitle"/>
          </p:nvPr>
        </p:nvSpPr>
        <p:spPr>
          <a:xfrm>
            <a:off x="3532200" y="3770700"/>
            <a:ext cx="21030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One day mileage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 achieve 25%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15"/>
          <p:cNvSpPr txBox="1"/>
          <p:nvPr>
            <p:ph idx="15" type="subTitle"/>
          </p:nvPr>
        </p:nvSpPr>
        <p:spPr>
          <a:xfrm>
            <a:off x="6262700" y="3770700"/>
            <a:ext cx="21030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3 Days, 5 Stops &amp;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Coverage not achieved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grpSp>
        <p:nvGrpSpPr>
          <p:cNvPr id="419" name="Google Shape;419;p15"/>
          <p:cNvGrpSpPr/>
          <p:nvPr/>
        </p:nvGrpSpPr>
        <p:grpSpPr>
          <a:xfrm>
            <a:off x="1295950" y="1604975"/>
            <a:ext cx="1166700" cy="176400"/>
            <a:chOff x="1295950" y="1662125"/>
            <a:chExt cx="1166700" cy="176400"/>
          </a:xfrm>
        </p:grpSpPr>
        <p:sp>
          <p:nvSpPr>
            <p:cNvPr id="420" name="Google Shape;420;p15"/>
            <p:cNvSpPr/>
            <p:nvPr/>
          </p:nvSpPr>
          <p:spPr>
            <a:xfrm>
              <a:off x="12959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15436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17912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038900" y="1662125"/>
              <a:ext cx="176100" cy="17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286550" y="1662125"/>
              <a:ext cx="176100" cy="17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15"/>
          <p:cNvGrpSpPr/>
          <p:nvPr/>
        </p:nvGrpSpPr>
        <p:grpSpPr>
          <a:xfrm>
            <a:off x="3988650" y="1602594"/>
            <a:ext cx="1166700" cy="176400"/>
            <a:chOff x="3988650" y="1662125"/>
            <a:chExt cx="1166700" cy="176400"/>
          </a:xfrm>
        </p:grpSpPr>
        <p:sp>
          <p:nvSpPr>
            <p:cNvPr id="426" name="Google Shape;426;p15"/>
            <p:cNvSpPr/>
            <p:nvPr/>
          </p:nvSpPr>
          <p:spPr>
            <a:xfrm>
              <a:off x="39886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42363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44839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47316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4979250" y="1662125"/>
              <a:ext cx="176100" cy="17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1" name="Google Shape;431;p15"/>
          <p:cNvGrpSpPr/>
          <p:nvPr/>
        </p:nvGrpSpPr>
        <p:grpSpPr>
          <a:xfrm>
            <a:off x="6681351" y="1602594"/>
            <a:ext cx="1166700" cy="176400"/>
            <a:chOff x="6681350" y="1662125"/>
            <a:chExt cx="1166700" cy="176400"/>
          </a:xfrm>
        </p:grpSpPr>
        <p:sp>
          <p:nvSpPr>
            <p:cNvPr id="432" name="Google Shape;432;p15"/>
            <p:cNvSpPr/>
            <p:nvPr/>
          </p:nvSpPr>
          <p:spPr>
            <a:xfrm>
              <a:off x="66813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69290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71766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74243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76719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437;p15"/>
          <p:cNvGrpSpPr/>
          <p:nvPr/>
        </p:nvGrpSpPr>
        <p:grpSpPr>
          <a:xfrm>
            <a:off x="1295925" y="3203613"/>
            <a:ext cx="1166700" cy="176400"/>
            <a:chOff x="1295950" y="1662125"/>
            <a:chExt cx="1166700" cy="176400"/>
          </a:xfrm>
        </p:grpSpPr>
        <p:sp>
          <p:nvSpPr>
            <p:cNvPr id="438" name="Google Shape;438;p15"/>
            <p:cNvSpPr/>
            <p:nvPr/>
          </p:nvSpPr>
          <p:spPr>
            <a:xfrm>
              <a:off x="12959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15436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17912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20389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2286550" y="1662125"/>
              <a:ext cx="176100" cy="17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3" name="Google Shape;443;p15"/>
          <p:cNvGrpSpPr/>
          <p:nvPr/>
        </p:nvGrpSpPr>
        <p:grpSpPr>
          <a:xfrm>
            <a:off x="3988650" y="3203625"/>
            <a:ext cx="1166700" cy="176400"/>
            <a:chOff x="1295950" y="1662125"/>
            <a:chExt cx="1166700" cy="176400"/>
          </a:xfrm>
        </p:grpSpPr>
        <p:sp>
          <p:nvSpPr>
            <p:cNvPr id="444" name="Google Shape;444;p15"/>
            <p:cNvSpPr/>
            <p:nvPr/>
          </p:nvSpPr>
          <p:spPr>
            <a:xfrm>
              <a:off x="12959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15436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17912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20389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22865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9" name="Google Shape;449;p15"/>
          <p:cNvGrpSpPr/>
          <p:nvPr/>
        </p:nvGrpSpPr>
        <p:grpSpPr>
          <a:xfrm>
            <a:off x="6681375" y="3203625"/>
            <a:ext cx="1166700" cy="176400"/>
            <a:chOff x="1295950" y="1662125"/>
            <a:chExt cx="1166700" cy="176400"/>
          </a:xfrm>
        </p:grpSpPr>
        <p:sp>
          <p:nvSpPr>
            <p:cNvPr id="450" name="Google Shape;450;p15"/>
            <p:cNvSpPr/>
            <p:nvPr/>
          </p:nvSpPr>
          <p:spPr>
            <a:xfrm>
              <a:off x="12959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15436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17912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20389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2286550" y="1662125"/>
              <a:ext cx="176100" cy="17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5" name="Google Shape;455;p15"/>
          <p:cNvGrpSpPr/>
          <p:nvPr/>
        </p:nvGrpSpPr>
        <p:grpSpPr>
          <a:xfrm>
            <a:off x="1301375" y="1604975"/>
            <a:ext cx="1166700" cy="176400"/>
            <a:chOff x="1295950" y="1662125"/>
            <a:chExt cx="1166700" cy="176400"/>
          </a:xfrm>
        </p:grpSpPr>
        <p:sp>
          <p:nvSpPr>
            <p:cNvPr id="456" name="Google Shape;456;p15"/>
            <p:cNvSpPr/>
            <p:nvPr/>
          </p:nvSpPr>
          <p:spPr>
            <a:xfrm>
              <a:off x="12959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15436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17912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20389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22865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1" name="Google Shape;461;p15"/>
          <p:cNvGrpSpPr/>
          <p:nvPr/>
        </p:nvGrpSpPr>
        <p:grpSpPr>
          <a:xfrm>
            <a:off x="3988650" y="1604975"/>
            <a:ext cx="1166700" cy="176400"/>
            <a:chOff x="1295950" y="1662125"/>
            <a:chExt cx="1166700" cy="176400"/>
          </a:xfrm>
        </p:grpSpPr>
        <p:sp>
          <p:nvSpPr>
            <p:cNvPr id="462" name="Google Shape;462;p15"/>
            <p:cNvSpPr/>
            <p:nvPr/>
          </p:nvSpPr>
          <p:spPr>
            <a:xfrm>
              <a:off x="12959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15436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17912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20389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22865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" name="Google Shape;467;p15"/>
          <p:cNvGrpSpPr/>
          <p:nvPr/>
        </p:nvGrpSpPr>
        <p:grpSpPr>
          <a:xfrm>
            <a:off x="6681375" y="3203625"/>
            <a:ext cx="1166700" cy="176400"/>
            <a:chOff x="1295950" y="1662125"/>
            <a:chExt cx="1166700" cy="176400"/>
          </a:xfrm>
        </p:grpSpPr>
        <p:sp>
          <p:nvSpPr>
            <p:cNvPr id="468" name="Google Shape;468;p15"/>
            <p:cNvSpPr/>
            <p:nvPr/>
          </p:nvSpPr>
          <p:spPr>
            <a:xfrm>
              <a:off x="12959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15436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17912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20389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2865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" name="Google Shape;473;p15"/>
          <p:cNvGrpSpPr/>
          <p:nvPr/>
        </p:nvGrpSpPr>
        <p:grpSpPr>
          <a:xfrm>
            <a:off x="1295925" y="3203625"/>
            <a:ext cx="1166700" cy="176400"/>
            <a:chOff x="1295950" y="1662125"/>
            <a:chExt cx="1166700" cy="176400"/>
          </a:xfrm>
        </p:grpSpPr>
        <p:sp>
          <p:nvSpPr>
            <p:cNvPr id="474" name="Google Shape;474;p15"/>
            <p:cNvSpPr/>
            <p:nvPr/>
          </p:nvSpPr>
          <p:spPr>
            <a:xfrm>
              <a:off x="12959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15436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17912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203890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2286550" y="1662125"/>
              <a:ext cx="176100" cy="1764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"/>
          <p:cNvSpPr txBox="1"/>
          <p:nvPr>
            <p:ph idx="2" type="title"/>
          </p:nvPr>
        </p:nvSpPr>
        <p:spPr>
          <a:xfrm>
            <a:off x="1705025" y="1362075"/>
            <a:ext cx="2238300" cy="17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84" name="Google Shape;484;p16"/>
          <p:cNvSpPr txBox="1"/>
          <p:nvPr>
            <p:ph type="title"/>
          </p:nvPr>
        </p:nvSpPr>
        <p:spPr>
          <a:xfrm>
            <a:off x="1771688" y="2429913"/>
            <a:ext cx="5667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85" name="Google Shape;485;p16"/>
          <p:cNvSpPr txBox="1"/>
          <p:nvPr>
            <p:ph idx="1" type="subTitle"/>
          </p:nvPr>
        </p:nvSpPr>
        <p:spPr>
          <a:xfrm>
            <a:off x="1771688" y="3157413"/>
            <a:ext cx="5667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7"/>
          <p:cNvSpPr/>
          <p:nvPr/>
        </p:nvSpPr>
        <p:spPr>
          <a:xfrm>
            <a:off x="3154675" y="1481583"/>
            <a:ext cx="2834700" cy="3120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91" name="Google Shape;491;p17"/>
          <p:cNvGraphicFramePr/>
          <p:nvPr/>
        </p:nvGraphicFramePr>
        <p:xfrm>
          <a:off x="882400" y="15993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{3D8BDB3C-B026-49A2-9650-757EC009166C}</a:tableStyleId>
              </a:tblPr>
              <a:tblGrid>
                <a:gridCol w="2382500"/>
                <a:gridCol w="2605350"/>
                <a:gridCol w="2391350"/>
              </a:tblGrid>
              <a:tr h="1056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Expand into</a:t>
                      </a: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other boroughs 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&amp; 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diverse neighborhoods (Benefits Program) 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4D1">
                        <a:alpha val="4313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Merge with 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DSNY Food Scrap Drop Off 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&amp; 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GrowNYC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(50 Food Access Locations)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Scale 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Statewide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&amp; 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 Other States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with high FM Numbers</a:t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4D1">
                        <a:alpha val="43137"/>
                      </a:srgbClr>
                    </a:solidFill>
                  </a:tcPr>
                </a:tc>
              </a:tr>
              <a:tr h="105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CITYWIDE</a:t>
                      </a:r>
                      <a:endParaRPr sz="20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" sz="20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FOOD SCRAP PROGRAM</a:t>
                      </a:r>
                      <a:endParaRPr b="1" sz="20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cap="none" strike="noStrike">
                          <a:solidFill>
                            <a:schemeClr val="dk2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COUNTRYWIDE</a:t>
                      </a:r>
                      <a:endParaRPr sz="2000" u="none" cap="none" strike="noStrike">
                        <a:solidFill>
                          <a:schemeClr val="dk2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2" name="Google Shape;492;p17"/>
          <p:cNvSpPr txBox="1"/>
          <p:nvPr>
            <p:ph type="title"/>
          </p:nvPr>
        </p:nvSpPr>
        <p:spPr>
          <a:xfrm>
            <a:off x="720000" y="540000"/>
            <a:ext cx="6347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PLANS</a:t>
            </a:r>
            <a:endParaRPr/>
          </a:p>
        </p:txBody>
      </p:sp>
      <p:sp>
        <p:nvSpPr>
          <p:cNvPr id="493" name="Google Shape;493;p17"/>
          <p:cNvSpPr/>
          <p:nvPr/>
        </p:nvSpPr>
        <p:spPr>
          <a:xfrm flipH="1">
            <a:off x="1728600" y="2010090"/>
            <a:ext cx="482100" cy="48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7"/>
          <p:cNvSpPr/>
          <p:nvPr/>
        </p:nvSpPr>
        <p:spPr>
          <a:xfrm flipH="1">
            <a:off x="4330950" y="2010090"/>
            <a:ext cx="482100" cy="48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7"/>
          <p:cNvSpPr/>
          <p:nvPr/>
        </p:nvSpPr>
        <p:spPr>
          <a:xfrm flipH="1">
            <a:off x="6933350" y="2010015"/>
            <a:ext cx="482100" cy="482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6" name="Google Shape;496;p17"/>
          <p:cNvGrpSpPr/>
          <p:nvPr/>
        </p:nvGrpSpPr>
        <p:grpSpPr>
          <a:xfrm>
            <a:off x="4422948" y="2081390"/>
            <a:ext cx="298169" cy="339253"/>
            <a:chOff x="2707500" y="249400"/>
            <a:chExt cx="423475" cy="481825"/>
          </a:xfrm>
        </p:grpSpPr>
        <p:sp>
          <p:nvSpPr>
            <p:cNvPr id="497" name="Google Shape;497;p17"/>
            <p:cNvSpPr/>
            <p:nvPr/>
          </p:nvSpPr>
          <p:spPr>
            <a:xfrm>
              <a:off x="2739175" y="420675"/>
              <a:ext cx="360100" cy="310550"/>
            </a:xfrm>
            <a:custGeom>
              <a:rect b="b" l="l" r="r" t="t"/>
              <a:pathLst>
                <a:path extrusionOk="0" h="12422" w="14404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2707500" y="249400"/>
              <a:ext cx="423475" cy="141175"/>
            </a:xfrm>
            <a:custGeom>
              <a:rect b="b" l="l" r="r" t="t"/>
              <a:pathLst>
                <a:path extrusionOk="0" h="5647" w="16939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9" name="Google Shape;499;p17"/>
          <p:cNvSpPr/>
          <p:nvPr/>
        </p:nvSpPr>
        <p:spPr>
          <a:xfrm>
            <a:off x="7009266" y="2067223"/>
            <a:ext cx="343367" cy="367861"/>
          </a:xfrm>
          <a:custGeom>
            <a:rect b="b" l="l" r="r" t="t"/>
            <a:pathLst>
              <a:path extrusionOk="0" h="9957" w="9294">
                <a:moveTo>
                  <a:pt x="4631" y="1"/>
                </a:moveTo>
                <a:cubicBezTo>
                  <a:pt x="3340" y="1"/>
                  <a:pt x="2268" y="977"/>
                  <a:pt x="2142" y="2237"/>
                </a:cubicBezTo>
                <a:cubicBezTo>
                  <a:pt x="1292" y="2521"/>
                  <a:pt x="693" y="3340"/>
                  <a:pt x="693" y="4254"/>
                </a:cubicBezTo>
                <a:cubicBezTo>
                  <a:pt x="693" y="4695"/>
                  <a:pt x="819" y="5073"/>
                  <a:pt x="1040" y="5451"/>
                </a:cubicBezTo>
                <a:cubicBezTo>
                  <a:pt x="378" y="5923"/>
                  <a:pt x="0" y="6648"/>
                  <a:pt x="0" y="7499"/>
                </a:cubicBezTo>
                <a:cubicBezTo>
                  <a:pt x="0" y="8853"/>
                  <a:pt x="1134" y="9956"/>
                  <a:pt x="2520" y="9956"/>
                </a:cubicBezTo>
                <a:lnTo>
                  <a:pt x="4316" y="9956"/>
                </a:lnTo>
                <a:lnTo>
                  <a:pt x="4316" y="8349"/>
                </a:lnTo>
                <a:lnTo>
                  <a:pt x="2962" y="7026"/>
                </a:lnTo>
                <a:cubicBezTo>
                  <a:pt x="2804" y="6869"/>
                  <a:pt x="2804" y="6648"/>
                  <a:pt x="2962" y="6491"/>
                </a:cubicBezTo>
                <a:cubicBezTo>
                  <a:pt x="3040" y="6412"/>
                  <a:pt x="3135" y="6372"/>
                  <a:pt x="3229" y="6372"/>
                </a:cubicBezTo>
                <a:cubicBezTo>
                  <a:pt x="3324" y="6372"/>
                  <a:pt x="3418" y="6412"/>
                  <a:pt x="3497" y="6491"/>
                </a:cubicBezTo>
                <a:lnTo>
                  <a:pt x="4316" y="7341"/>
                </a:lnTo>
                <a:lnTo>
                  <a:pt x="4316" y="5482"/>
                </a:lnTo>
                <a:lnTo>
                  <a:pt x="2962" y="4128"/>
                </a:lnTo>
                <a:cubicBezTo>
                  <a:pt x="2804" y="3970"/>
                  <a:pt x="2804" y="3781"/>
                  <a:pt x="2962" y="3624"/>
                </a:cubicBezTo>
                <a:cubicBezTo>
                  <a:pt x="3040" y="3545"/>
                  <a:pt x="3135" y="3505"/>
                  <a:pt x="3229" y="3505"/>
                </a:cubicBezTo>
                <a:cubicBezTo>
                  <a:pt x="3324" y="3505"/>
                  <a:pt x="3418" y="3545"/>
                  <a:pt x="3497" y="3624"/>
                </a:cubicBezTo>
                <a:lnTo>
                  <a:pt x="4316" y="4443"/>
                </a:lnTo>
                <a:lnTo>
                  <a:pt x="4316" y="2458"/>
                </a:lnTo>
                <a:cubicBezTo>
                  <a:pt x="4316" y="2237"/>
                  <a:pt x="4474" y="2080"/>
                  <a:pt x="4663" y="2080"/>
                </a:cubicBezTo>
                <a:cubicBezTo>
                  <a:pt x="4852" y="2080"/>
                  <a:pt x="5009" y="2237"/>
                  <a:pt x="5009" y="2458"/>
                </a:cubicBezTo>
                <a:lnTo>
                  <a:pt x="5009" y="5860"/>
                </a:lnTo>
                <a:lnTo>
                  <a:pt x="5860" y="5041"/>
                </a:lnTo>
                <a:cubicBezTo>
                  <a:pt x="5939" y="4963"/>
                  <a:pt x="6025" y="4923"/>
                  <a:pt x="6112" y="4923"/>
                </a:cubicBezTo>
                <a:cubicBezTo>
                  <a:pt x="6199" y="4923"/>
                  <a:pt x="6285" y="4963"/>
                  <a:pt x="6364" y="5041"/>
                </a:cubicBezTo>
                <a:cubicBezTo>
                  <a:pt x="6522" y="5199"/>
                  <a:pt x="6522" y="5388"/>
                  <a:pt x="6364" y="5545"/>
                </a:cubicBezTo>
                <a:lnTo>
                  <a:pt x="5009" y="6900"/>
                </a:lnTo>
                <a:lnTo>
                  <a:pt x="5009" y="9956"/>
                </a:lnTo>
                <a:lnTo>
                  <a:pt x="6805" y="9956"/>
                </a:lnTo>
                <a:cubicBezTo>
                  <a:pt x="8160" y="9956"/>
                  <a:pt x="9294" y="8853"/>
                  <a:pt x="9294" y="7499"/>
                </a:cubicBezTo>
                <a:cubicBezTo>
                  <a:pt x="9294" y="6648"/>
                  <a:pt x="8884" y="5923"/>
                  <a:pt x="8223" y="5451"/>
                </a:cubicBezTo>
                <a:cubicBezTo>
                  <a:pt x="8443" y="5073"/>
                  <a:pt x="8569" y="4695"/>
                  <a:pt x="8569" y="4254"/>
                </a:cubicBezTo>
                <a:cubicBezTo>
                  <a:pt x="8569" y="3340"/>
                  <a:pt x="7971" y="2521"/>
                  <a:pt x="7120" y="2237"/>
                </a:cubicBezTo>
                <a:cubicBezTo>
                  <a:pt x="6994" y="977"/>
                  <a:pt x="5923" y="1"/>
                  <a:pt x="46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7"/>
          <p:cNvSpPr/>
          <p:nvPr/>
        </p:nvSpPr>
        <p:spPr>
          <a:xfrm>
            <a:off x="1791416" y="2086223"/>
            <a:ext cx="343367" cy="367861"/>
          </a:xfrm>
          <a:custGeom>
            <a:rect b="b" l="l" r="r" t="t"/>
            <a:pathLst>
              <a:path extrusionOk="0" h="9957" w="9294">
                <a:moveTo>
                  <a:pt x="4631" y="1"/>
                </a:moveTo>
                <a:cubicBezTo>
                  <a:pt x="3340" y="1"/>
                  <a:pt x="2268" y="977"/>
                  <a:pt x="2142" y="2237"/>
                </a:cubicBezTo>
                <a:cubicBezTo>
                  <a:pt x="1292" y="2521"/>
                  <a:pt x="693" y="3340"/>
                  <a:pt x="693" y="4254"/>
                </a:cubicBezTo>
                <a:cubicBezTo>
                  <a:pt x="693" y="4695"/>
                  <a:pt x="819" y="5073"/>
                  <a:pt x="1040" y="5451"/>
                </a:cubicBezTo>
                <a:cubicBezTo>
                  <a:pt x="378" y="5923"/>
                  <a:pt x="0" y="6648"/>
                  <a:pt x="0" y="7499"/>
                </a:cubicBezTo>
                <a:cubicBezTo>
                  <a:pt x="0" y="8853"/>
                  <a:pt x="1134" y="9956"/>
                  <a:pt x="2520" y="9956"/>
                </a:cubicBezTo>
                <a:lnTo>
                  <a:pt x="4316" y="9956"/>
                </a:lnTo>
                <a:lnTo>
                  <a:pt x="4316" y="8349"/>
                </a:lnTo>
                <a:lnTo>
                  <a:pt x="2962" y="7026"/>
                </a:lnTo>
                <a:cubicBezTo>
                  <a:pt x="2804" y="6869"/>
                  <a:pt x="2804" y="6648"/>
                  <a:pt x="2962" y="6491"/>
                </a:cubicBezTo>
                <a:cubicBezTo>
                  <a:pt x="3040" y="6412"/>
                  <a:pt x="3135" y="6372"/>
                  <a:pt x="3229" y="6372"/>
                </a:cubicBezTo>
                <a:cubicBezTo>
                  <a:pt x="3324" y="6372"/>
                  <a:pt x="3418" y="6412"/>
                  <a:pt x="3497" y="6491"/>
                </a:cubicBezTo>
                <a:lnTo>
                  <a:pt x="4316" y="7341"/>
                </a:lnTo>
                <a:lnTo>
                  <a:pt x="4316" y="5482"/>
                </a:lnTo>
                <a:lnTo>
                  <a:pt x="2962" y="4128"/>
                </a:lnTo>
                <a:cubicBezTo>
                  <a:pt x="2804" y="3970"/>
                  <a:pt x="2804" y="3781"/>
                  <a:pt x="2962" y="3624"/>
                </a:cubicBezTo>
                <a:cubicBezTo>
                  <a:pt x="3040" y="3545"/>
                  <a:pt x="3135" y="3505"/>
                  <a:pt x="3229" y="3505"/>
                </a:cubicBezTo>
                <a:cubicBezTo>
                  <a:pt x="3324" y="3505"/>
                  <a:pt x="3418" y="3545"/>
                  <a:pt x="3497" y="3624"/>
                </a:cubicBezTo>
                <a:lnTo>
                  <a:pt x="4316" y="4443"/>
                </a:lnTo>
                <a:lnTo>
                  <a:pt x="4316" y="2458"/>
                </a:lnTo>
                <a:cubicBezTo>
                  <a:pt x="4316" y="2237"/>
                  <a:pt x="4474" y="2080"/>
                  <a:pt x="4663" y="2080"/>
                </a:cubicBezTo>
                <a:cubicBezTo>
                  <a:pt x="4852" y="2080"/>
                  <a:pt x="5009" y="2237"/>
                  <a:pt x="5009" y="2458"/>
                </a:cubicBezTo>
                <a:lnTo>
                  <a:pt x="5009" y="5860"/>
                </a:lnTo>
                <a:lnTo>
                  <a:pt x="5860" y="5041"/>
                </a:lnTo>
                <a:cubicBezTo>
                  <a:pt x="5939" y="4963"/>
                  <a:pt x="6025" y="4923"/>
                  <a:pt x="6112" y="4923"/>
                </a:cubicBezTo>
                <a:cubicBezTo>
                  <a:pt x="6199" y="4923"/>
                  <a:pt x="6285" y="4963"/>
                  <a:pt x="6364" y="5041"/>
                </a:cubicBezTo>
                <a:cubicBezTo>
                  <a:pt x="6522" y="5199"/>
                  <a:pt x="6522" y="5388"/>
                  <a:pt x="6364" y="5545"/>
                </a:cubicBezTo>
                <a:lnTo>
                  <a:pt x="5009" y="6900"/>
                </a:lnTo>
                <a:lnTo>
                  <a:pt x="5009" y="9956"/>
                </a:lnTo>
                <a:lnTo>
                  <a:pt x="6805" y="9956"/>
                </a:lnTo>
                <a:cubicBezTo>
                  <a:pt x="8160" y="9956"/>
                  <a:pt x="9294" y="8853"/>
                  <a:pt x="9294" y="7499"/>
                </a:cubicBezTo>
                <a:cubicBezTo>
                  <a:pt x="9294" y="6648"/>
                  <a:pt x="8884" y="5923"/>
                  <a:pt x="8223" y="5451"/>
                </a:cubicBezTo>
                <a:cubicBezTo>
                  <a:pt x="8443" y="5073"/>
                  <a:pt x="8569" y="4695"/>
                  <a:pt x="8569" y="4254"/>
                </a:cubicBezTo>
                <a:cubicBezTo>
                  <a:pt x="8569" y="3340"/>
                  <a:pt x="7971" y="2521"/>
                  <a:pt x="7120" y="2237"/>
                </a:cubicBezTo>
                <a:cubicBezTo>
                  <a:pt x="6994" y="977"/>
                  <a:pt x="5923" y="1"/>
                  <a:pt x="46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8"/>
          <p:cNvSpPr txBox="1"/>
          <p:nvPr>
            <p:ph idx="2" type="title"/>
          </p:nvPr>
        </p:nvSpPr>
        <p:spPr>
          <a:xfrm>
            <a:off x="1705025" y="1362075"/>
            <a:ext cx="2238300" cy="17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06" name="Google Shape;506;p18"/>
          <p:cNvSpPr txBox="1"/>
          <p:nvPr>
            <p:ph type="title"/>
          </p:nvPr>
        </p:nvSpPr>
        <p:spPr>
          <a:xfrm>
            <a:off x="1771688" y="2429913"/>
            <a:ext cx="5667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507" name="Google Shape;507;p18"/>
          <p:cNvSpPr txBox="1"/>
          <p:nvPr>
            <p:ph idx="1" type="subTitle"/>
          </p:nvPr>
        </p:nvSpPr>
        <p:spPr>
          <a:xfrm>
            <a:off x="1771688" y="3157413"/>
            <a:ext cx="5667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2025" y="1015138"/>
            <a:ext cx="5034874" cy="31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19"/>
          <p:cNvSpPr txBox="1"/>
          <p:nvPr>
            <p:ph idx="1" type="body"/>
          </p:nvPr>
        </p:nvSpPr>
        <p:spPr>
          <a:xfrm>
            <a:off x="656625" y="1015150"/>
            <a:ext cx="30900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FREQ OF MARKETS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Contrary to belief, Sat &amp; Sun not when most FM open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Also almost all are open only one season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"/>
          <p:cNvSpPr txBox="1"/>
          <p:nvPr>
            <p:ph idx="2" type="title"/>
          </p:nvPr>
        </p:nvSpPr>
        <p:spPr>
          <a:xfrm>
            <a:off x="1705025" y="1362075"/>
            <a:ext cx="2238300" cy="17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0" name="Google Shape;230;p2"/>
          <p:cNvSpPr txBox="1"/>
          <p:nvPr>
            <p:ph type="title"/>
          </p:nvPr>
        </p:nvSpPr>
        <p:spPr>
          <a:xfrm>
            <a:off x="1771688" y="2429913"/>
            <a:ext cx="5667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231" name="Google Shape;231;p2"/>
          <p:cNvSpPr txBox="1"/>
          <p:nvPr>
            <p:ph idx="1" type="subTitle"/>
          </p:nvPr>
        </p:nvSpPr>
        <p:spPr>
          <a:xfrm>
            <a:off x="1771688" y="3157413"/>
            <a:ext cx="5667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2025" y="1015138"/>
            <a:ext cx="5034874" cy="31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0"/>
          <p:cNvSpPr txBox="1"/>
          <p:nvPr>
            <p:ph idx="1" type="body"/>
          </p:nvPr>
        </p:nvSpPr>
        <p:spPr>
          <a:xfrm>
            <a:off x="656625" y="1015150"/>
            <a:ext cx="30900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ACCESSIBILITY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Do they accept credit cards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/>
          </a:p>
        </p:txBody>
      </p:sp>
      <p:pic>
        <p:nvPicPr>
          <p:cNvPr id="520" name="Google Shape;52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2025" y="1015150"/>
            <a:ext cx="4937276" cy="30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2025" y="1015138"/>
            <a:ext cx="5034874" cy="31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21"/>
          <p:cNvSpPr txBox="1"/>
          <p:nvPr>
            <p:ph idx="1" type="body"/>
          </p:nvPr>
        </p:nvSpPr>
        <p:spPr>
          <a:xfrm>
            <a:off x="656625" y="1015150"/>
            <a:ext cx="30900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AFFORDABILITY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How many of the 4 major US benefits programs do they use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/>
          </a:p>
        </p:txBody>
      </p:sp>
      <p:pic>
        <p:nvPicPr>
          <p:cNvPr id="527" name="Google Shape;52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2025" y="1015150"/>
            <a:ext cx="4937276" cy="30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8627" y="1015150"/>
            <a:ext cx="4831250" cy="29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2025" y="1015138"/>
            <a:ext cx="5034874" cy="31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22"/>
          <p:cNvSpPr txBox="1"/>
          <p:nvPr>
            <p:ph idx="1" type="body"/>
          </p:nvPr>
        </p:nvSpPr>
        <p:spPr>
          <a:xfrm>
            <a:off x="656625" y="1015150"/>
            <a:ext cx="30900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AFFORDABILITY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How many of the 4 major US benefits programs do they use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/>
          </a:p>
        </p:txBody>
      </p:sp>
      <p:pic>
        <p:nvPicPr>
          <p:cNvPr id="535" name="Google Shape;53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2025" y="1015150"/>
            <a:ext cx="4937276" cy="30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8627" y="1015150"/>
            <a:ext cx="4831250" cy="29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2025" y="1015138"/>
            <a:ext cx="5034874" cy="31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23"/>
          <p:cNvSpPr txBox="1"/>
          <p:nvPr>
            <p:ph idx="1" type="body"/>
          </p:nvPr>
        </p:nvSpPr>
        <p:spPr>
          <a:xfrm>
            <a:off x="656625" y="1015150"/>
            <a:ext cx="30900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400"/>
              <a:t>BROOKLYN FOOD SCRAPS DATABASE</a:t>
            </a:r>
            <a:endParaRPr sz="1400"/>
          </a:p>
        </p:txBody>
      </p:sp>
      <p:pic>
        <p:nvPicPr>
          <p:cNvPr id="543" name="Google Shape;54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2025" y="1015138"/>
            <a:ext cx="5034874" cy="311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2025" y="1015138"/>
            <a:ext cx="5034874" cy="31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24"/>
          <p:cNvSpPr txBox="1"/>
          <p:nvPr>
            <p:ph idx="1" type="body"/>
          </p:nvPr>
        </p:nvSpPr>
        <p:spPr>
          <a:xfrm>
            <a:off x="656625" y="1015150"/>
            <a:ext cx="30900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400"/>
              <a:t>BROOKLYN FOOD SCRAPS DATABASE</a:t>
            </a:r>
            <a:endParaRPr sz="1400"/>
          </a:p>
        </p:txBody>
      </p:sp>
      <p:pic>
        <p:nvPicPr>
          <p:cNvPr id="550" name="Google Shape;55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3575" y="1015150"/>
            <a:ext cx="4783324" cy="295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2025" y="1015138"/>
            <a:ext cx="5034874" cy="31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25"/>
          <p:cNvSpPr txBox="1"/>
          <p:nvPr>
            <p:ph idx="1" type="body"/>
          </p:nvPr>
        </p:nvSpPr>
        <p:spPr>
          <a:xfrm>
            <a:off x="656625" y="1015150"/>
            <a:ext cx="30900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400"/>
              <a:t>BROOKLYN FOOD SCRAPS DATABASE</a:t>
            </a:r>
            <a:endParaRPr sz="1400"/>
          </a:p>
        </p:txBody>
      </p:sp>
      <p:pic>
        <p:nvPicPr>
          <p:cNvPr id="557" name="Google Shape;55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6625" y="1015149"/>
            <a:ext cx="4890274" cy="302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2025" y="1015138"/>
            <a:ext cx="5034874" cy="31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26"/>
          <p:cNvSpPr txBox="1"/>
          <p:nvPr>
            <p:ph idx="1" type="body"/>
          </p:nvPr>
        </p:nvSpPr>
        <p:spPr>
          <a:xfrm>
            <a:off x="656625" y="1015150"/>
            <a:ext cx="30900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DSNY FOOD SCRAP PICK UP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BY TONNAGE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/>
          </a:p>
        </p:txBody>
      </p:sp>
      <p:pic>
        <p:nvPicPr>
          <p:cNvPr id="564" name="Google Shape;56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6625" y="1015149"/>
            <a:ext cx="4890274" cy="302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6625" y="1015150"/>
            <a:ext cx="4890275" cy="3023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7"/>
          <p:cNvSpPr txBox="1"/>
          <p:nvPr>
            <p:ph idx="1" type="body"/>
          </p:nvPr>
        </p:nvSpPr>
        <p:spPr>
          <a:xfrm>
            <a:off x="656625" y="1015150"/>
            <a:ext cx="3090000" cy="19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DSNY FOOD SCRAP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COLLECTION LOCATIONS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/>
          </a:p>
        </p:txBody>
      </p:sp>
      <p:pic>
        <p:nvPicPr>
          <p:cNvPr id="571" name="Google Shape;5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2025" y="591525"/>
            <a:ext cx="4601749" cy="41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2025" y="655950"/>
            <a:ext cx="4221899" cy="39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3"/>
          <p:cNvGrpSpPr/>
          <p:nvPr/>
        </p:nvGrpSpPr>
        <p:grpSpPr>
          <a:xfrm>
            <a:off x="539850" y="1250700"/>
            <a:ext cx="8064300" cy="2642100"/>
            <a:chOff x="539850" y="1250700"/>
            <a:chExt cx="8064300" cy="2642100"/>
          </a:xfrm>
        </p:grpSpPr>
        <p:sp>
          <p:nvSpPr>
            <p:cNvPr id="237" name="Google Shape;237;p3"/>
            <p:cNvSpPr/>
            <p:nvPr/>
          </p:nvSpPr>
          <p:spPr>
            <a:xfrm>
              <a:off x="539850" y="1250700"/>
              <a:ext cx="8064300" cy="26421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66750" y="1390326"/>
              <a:ext cx="7810500" cy="238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3"/>
          <p:cNvSpPr txBox="1"/>
          <p:nvPr>
            <p:ph type="title"/>
          </p:nvPr>
        </p:nvSpPr>
        <p:spPr>
          <a:xfrm>
            <a:off x="1571550" y="1733313"/>
            <a:ext cx="60009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143 / 8804 </a:t>
            </a:r>
            <a:endParaRPr/>
          </a:p>
        </p:txBody>
      </p:sp>
      <p:sp>
        <p:nvSpPr>
          <p:cNvPr id="240" name="Google Shape;240;p3"/>
          <p:cNvSpPr txBox="1"/>
          <p:nvPr>
            <p:ph idx="1" type="body"/>
          </p:nvPr>
        </p:nvSpPr>
        <p:spPr>
          <a:xfrm>
            <a:off x="1890750" y="2933788"/>
            <a:ext cx="5362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/>
              <a:t>     New York City      All the country </a:t>
            </a:r>
            <a:endParaRPr b="1"/>
          </a:p>
        </p:txBody>
      </p:sp>
      <p:sp>
        <p:nvSpPr>
          <p:cNvPr id="241" name="Google Shape;241;p3"/>
          <p:cNvSpPr txBox="1"/>
          <p:nvPr>
            <p:ph idx="1" type="body"/>
          </p:nvPr>
        </p:nvSpPr>
        <p:spPr>
          <a:xfrm>
            <a:off x="3351850" y="1414450"/>
            <a:ext cx="2229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/>
              <a:t>USDA Farmers’ Markets Data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"/>
          <p:cNvSpPr txBox="1"/>
          <p:nvPr>
            <p:ph type="title"/>
          </p:nvPr>
        </p:nvSpPr>
        <p:spPr>
          <a:xfrm>
            <a:off x="720000" y="1680487"/>
            <a:ext cx="3294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47" name="Google Shape;247;p4"/>
          <p:cNvSpPr txBox="1"/>
          <p:nvPr>
            <p:ph idx="1" type="body"/>
          </p:nvPr>
        </p:nvSpPr>
        <p:spPr>
          <a:xfrm>
            <a:off x="720000" y="2353325"/>
            <a:ext cx="30900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Lack of continuous access to FMs (DAY OF WEEK)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Lack of variety of local produce (CATEGORIES)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picture containing tree, fruit, vegetable, sale&#10;&#10;Description automatically generated" id="248" name="Google Shape;248;p4"/>
          <p:cNvPicPr preferRelativeResize="0"/>
          <p:nvPr/>
        </p:nvPicPr>
        <p:blipFill rotWithShape="1">
          <a:blip r:embed="rId3">
            <a:alphaModFix/>
          </a:blip>
          <a:srcRect b="0" l="0" r="0" t="2500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"/>
          <p:cNvSpPr txBox="1"/>
          <p:nvPr>
            <p:ph idx="15" type="title"/>
          </p:nvPr>
        </p:nvSpPr>
        <p:spPr>
          <a:xfrm>
            <a:off x="720000" y="540000"/>
            <a:ext cx="44502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254" name="Google Shape;254;p5"/>
          <p:cNvSpPr txBox="1"/>
          <p:nvPr>
            <p:ph type="title"/>
          </p:nvPr>
        </p:nvSpPr>
        <p:spPr>
          <a:xfrm>
            <a:off x="473686" y="1858932"/>
            <a:ext cx="915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5" name="Google Shape;255;p5"/>
          <p:cNvSpPr txBox="1"/>
          <p:nvPr>
            <p:ph idx="2" type="title"/>
          </p:nvPr>
        </p:nvSpPr>
        <p:spPr>
          <a:xfrm>
            <a:off x="2480695" y="1858932"/>
            <a:ext cx="915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6" name="Google Shape;256;p5"/>
          <p:cNvSpPr txBox="1"/>
          <p:nvPr>
            <p:ph idx="3" type="title"/>
          </p:nvPr>
        </p:nvSpPr>
        <p:spPr>
          <a:xfrm>
            <a:off x="4487705" y="1858932"/>
            <a:ext cx="915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7" name="Google Shape;257;p5"/>
          <p:cNvSpPr txBox="1"/>
          <p:nvPr>
            <p:ph idx="4" type="title"/>
          </p:nvPr>
        </p:nvSpPr>
        <p:spPr>
          <a:xfrm>
            <a:off x="6494714" y="1858932"/>
            <a:ext cx="915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8" name="Google Shape;258;p5"/>
          <p:cNvSpPr txBox="1"/>
          <p:nvPr>
            <p:ph idx="1" type="subTitle"/>
          </p:nvPr>
        </p:nvSpPr>
        <p:spPr>
          <a:xfrm>
            <a:off x="6875714" y="2250183"/>
            <a:ext cx="16818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Where</a:t>
            </a:r>
            <a:endParaRPr/>
          </a:p>
        </p:txBody>
      </p:sp>
      <p:sp>
        <p:nvSpPr>
          <p:cNvPr id="259" name="Google Shape;259;p5"/>
          <p:cNvSpPr txBox="1"/>
          <p:nvPr>
            <p:ph idx="5" type="subTitle"/>
          </p:nvPr>
        </p:nvSpPr>
        <p:spPr>
          <a:xfrm>
            <a:off x="4861053" y="2250183"/>
            <a:ext cx="1771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What</a:t>
            </a:r>
            <a:endParaRPr/>
          </a:p>
        </p:txBody>
      </p:sp>
      <p:sp>
        <p:nvSpPr>
          <p:cNvPr id="260" name="Google Shape;260;p5"/>
          <p:cNvSpPr txBox="1"/>
          <p:nvPr>
            <p:ph idx="6" type="subTitle"/>
          </p:nvPr>
        </p:nvSpPr>
        <p:spPr>
          <a:xfrm>
            <a:off x="2851335" y="2250183"/>
            <a:ext cx="17586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When</a:t>
            </a:r>
            <a:endParaRPr/>
          </a:p>
        </p:txBody>
      </p:sp>
      <p:sp>
        <p:nvSpPr>
          <p:cNvPr id="261" name="Google Shape;261;p5"/>
          <p:cNvSpPr txBox="1"/>
          <p:nvPr>
            <p:ph idx="7" type="subTitle"/>
          </p:nvPr>
        </p:nvSpPr>
        <p:spPr>
          <a:xfrm>
            <a:off x="854686" y="2250183"/>
            <a:ext cx="17712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Why</a:t>
            </a:r>
            <a:endParaRPr/>
          </a:p>
        </p:txBody>
      </p:sp>
      <p:sp>
        <p:nvSpPr>
          <p:cNvPr id="262" name="Google Shape;262;p5"/>
          <p:cNvSpPr txBox="1"/>
          <p:nvPr>
            <p:ph idx="8" type="subTitle"/>
          </p:nvPr>
        </p:nvSpPr>
        <p:spPr>
          <a:xfrm>
            <a:off x="854675" y="2569000"/>
            <a:ext cx="1794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Make available  </a:t>
            </a:r>
            <a:r>
              <a:rPr b="1" lang="en"/>
              <a:t>fresh &amp; local</a:t>
            </a:r>
            <a:r>
              <a:rPr lang="en"/>
              <a:t> food</a:t>
            </a:r>
            <a:endParaRPr/>
          </a:p>
        </p:txBody>
      </p:sp>
      <p:sp>
        <p:nvSpPr>
          <p:cNvPr id="263" name="Google Shape;263;p5"/>
          <p:cNvSpPr txBox="1"/>
          <p:nvPr>
            <p:ph idx="9" type="subTitle"/>
          </p:nvPr>
        </p:nvSpPr>
        <p:spPr>
          <a:xfrm>
            <a:off x="6875714" y="2569002"/>
            <a:ext cx="1794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Stock            -from closest FMs</a:t>
            </a:r>
            <a:endParaRPr/>
          </a:p>
        </p:txBody>
      </p:sp>
      <p:sp>
        <p:nvSpPr>
          <p:cNvPr id="264" name="Google Shape;264;p5"/>
          <p:cNvSpPr txBox="1"/>
          <p:nvPr>
            <p:ph idx="13" type="subTitle"/>
          </p:nvPr>
        </p:nvSpPr>
        <p:spPr>
          <a:xfrm>
            <a:off x="2851327" y="2569000"/>
            <a:ext cx="1794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All the time  -simulate FMs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5" name="Google Shape;265;p5"/>
          <p:cNvSpPr txBox="1"/>
          <p:nvPr>
            <p:ph idx="14" type="subTitle"/>
          </p:nvPr>
        </p:nvSpPr>
        <p:spPr>
          <a:xfrm>
            <a:off x="4861047" y="2569000"/>
            <a:ext cx="1794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Variety of produce  -from FMs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"/>
          <p:cNvSpPr txBox="1"/>
          <p:nvPr>
            <p:ph idx="2" type="title"/>
          </p:nvPr>
        </p:nvSpPr>
        <p:spPr>
          <a:xfrm>
            <a:off x="1705025" y="1362075"/>
            <a:ext cx="2238300" cy="17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1" name="Google Shape;271;p6"/>
          <p:cNvSpPr txBox="1"/>
          <p:nvPr>
            <p:ph type="title"/>
          </p:nvPr>
        </p:nvSpPr>
        <p:spPr>
          <a:xfrm>
            <a:off x="1771688" y="2429913"/>
            <a:ext cx="5667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272" name="Google Shape;272;p6"/>
          <p:cNvSpPr txBox="1"/>
          <p:nvPr>
            <p:ph idx="1" type="subTitle"/>
          </p:nvPr>
        </p:nvSpPr>
        <p:spPr>
          <a:xfrm>
            <a:off x="1771688" y="3157413"/>
            <a:ext cx="56673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"/>
          <p:cNvSpPr txBox="1"/>
          <p:nvPr>
            <p:ph type="title"/>
          </p:nvPr>
        </p:nvSpPr>
        <p:spPr>
          <a:xfrm>
            <a:off x="665650" y="1417887"/>
            <a:ext cx="32949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Science Solution</a:t>
            </a:r>
            <a:endParaRPr/>
          </a:p>
        </p:txBody>
      </p:sp>
      <p:sp>
        <p:nvSpPr>
          <p:cNvPr id="278" name="Google Shape;278;p7"/>
          <p:cNvSpPr txBox="1"/>
          <p:nvPr>
            <p:ph idx="1" type="body"/>
          </p:nvPr>
        </p:nvSpPr>
        <p:spPr>
          <a:xfrm>
            <a:off x="720000" y="2581925"/>
            <a:ext cx="30900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Given a specific Grocery Store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Identify the closest FMs </a:t>
            </a:r>
            <a:r>
              <a:rPr lang="en" sz="900"/>
              <a:t>WHERE</a:t>
            </a:r>
            <a:r>
              <a:rPr b="1" lang="en" sz="900"/>
              <a:t> </a:t>
            </a:r>
            <a:endParaRPr b="1"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Each day of the week</a:t>
            </a:r>
            <a:r>
              <a:rPr b="1" lang="en" sz="900"/>
              <a:t> </a:t>
            </a:r>
            <a:r>
              <a:rPr lang="en" sz="900"/>
              <a:t>WHEN</a:t>
            </a:r>
            <a:r>
              <a:rPr b="1" lang="en" sz="900"/>
              <a:t>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/>
              <a:t>Supplying highest variety </a:t>
            </a:r>
            <a:r>
              <a:rPr lang="en" sz="900"/>
              <a:t>WHAT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People shopping at a market&#10;&#10;Description automatically generated with low confidence" id="279" name="Google Shape;279;p7"/>
          <p:cNvPicPr preferRelativeResize="0"/>
          <p:nvPr/>
        </p:nvPicPr>
        <p:blipFill rotWithShape="1">
          <a:blip r:embed="rId3">
            <a:alphaModFix/>
          </a:blip>
          <a:srcRect b="0" l="0" r="0" t="27922"/>
          <a:stretch/>
        </p:blipFill>
        <p:spPr>
          <a:xfrm>
            <a:off x="4377267" y="-1"/>
            <a:ext cx="4766733" cy="51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"/>
          <p:cNvSpPr/>
          <p:nvPr/>
        </p:nvSpPr>
        <p:spPr>
          <a:xfrm>
            <a:off x="3107267" y="828675"/>
            <a:ext cx="5757333" cy="34861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4191" y="1030817"/>
            <a:ext cx="5523484" cy="308186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8"/>
          <p:cNvSpPr txBox="1"/>
          <p:nvPr>
            <p:ph type="title"/>
          </p:nvPr>
        </p:nvSpPr>
        <p:spPr>
          <a:xfrm>
            <a:off x="668759" y="1604479"/>
            <a:ext cx="3294900" cy="18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/>
              <a:t>Farmers’ 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/>
              <a:t>Markets 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by</a:t>
            </a:r>
            <a:r>
              <a:rPr lang="en"/>
              <a:t> </a:t>
            </a:r>
            <a:r>
              <a:rPr lang="en"/>
              <a:t>Borough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"/>
          <p:cNvSpPr/>
          <p:nvPr/>
        </p:nvSpPr>
        <p:spPr>
          <a:xfrm>
            <a:off x="3107267" y="828675"/>
            <a:ext cx="5757333" cy="34861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5043" y="1058332"/>
            <a:ext cx="5541780" cy="290406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9"/>
          <p:cNvSpPr txBox="1"/>
          <p:nvPr>
            <p:ph type="title"/>
          </p:nvPr>
        </p:nvSpPr>
        <p:spPr>
          <a:xfrm>
            <a:off x="682584" y="1756554"/>
            <a:ext cx="3294900" cy="18671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Market</a:t>
            </a:r>
            <a:br>
              <a:rPr lang="en"/>
            </a:br>
            <a:r>
              <a:rPr lang="en"/>
              <a:t>Days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rganic Food Pitch Deck by Slidesgo">
  <a:themeElements>
    <a:clrScheme name="Simple Light">
      <a:dk1>
        <a:srgbClr val="DBD4D1"/>
      </a:dk1>
      <a:lt1>
        <a:srgbClr val="FFFFFF"/>
      </a:lt1>
      <a:dk2>
        <a:srgbClr val="514138"/>
      </a:dk2>
      <a:lt2>
        <a:srgbClr val="BCB1AE"/>
      </a:lt2>
      <a:accent1>
        <a:srgbClr val="DBD4D1"/>
      </a:accent1>
      <a:accent2>
        <a:srgbClr val="FFFFFF"/>
      </a:accent2>
      <a:accent3>
        <a:srgbClr val="514138"/>
      </a:accent3>
      <a:accent4>
        <a:srgbClr val="BCB1AE"/>
      </a:accent4>
      <a:accent5>
        <a:srgbClr val="DBD4D1"/>
      </a:accent5>
      <a:accent6>
        <a:srgbClr val="BCB1AE"/>
      </a:accent6>
      <a:hlink>
        <a:srgbClr val="5141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